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8"/>
  </p:notesMasterIdLst>
  <p:handoutMasterIdLst>
    <p:handoutMasterId r:id="rId49"/>
  </p:handoutMasterIdLst>
  <p:sldIdLst>
    <p:sldId id="322" r:id="rId2"/>
    <p:sldId id="323" r:id="rId3"/>
    <p:sldId id="325" r:id="rId4"/>
    <p:sldId id="258" r:id="rId5"/>
    <p:sldId id="304" r:id="rId6"/>
    <p:sldId id="307" r:id="rId7"/>
    <p:sldId id="326" r:id="rId8"/>
    <p:sldId id="315" r:id="rId9"/>
    <p:sldId id="318" r:id="rId10"/>
    <p:sldId id="316" r:id="rId11"/>
    <p:sldId id="317" r:id="rId12"/>
    <p:sldId id="320" r:id="rId13"/>
    <p:sldId id="260" r:id="rId14"/>
    <p:sldId id="308" r:id="rId15"/>
    <p:sldId id="329" r:id="rId16"/>
    <p:sldId id="330" r:id="rId17"/>
    <p:sldId id="259" r:id="rId18"/>
    <p:sldId id="261" r:id="rId19"/>
    <p:sldId id="309" r:id="rId20"/>
    <p:sldId id="265" r:id="rId21"/>
    <p:sldId id="262" r:id="rId22"/>
    <p:sldId id="263" r:id="rId23"/>
    <p:sldId id="310" r:id="rId24"/>
    <p:sldId id="268" r:id="rId25"/>
    <p:sldId id="295" r:id="rId26"/>
    <p:sldId id="296" r:id="rId27"/>
    <p:sldId id="311" r:id="rId28"/>
    <p:sldId id="297" r:id="rId29"/>
    <p:sldId id="298" r:id="rId30"/>
    <p:sldId id="299" r:id="rId31"/>
    <p:sldId id="312" r:id="rId32"/>
    <p:sldId id="300" r:id="rId33"/>
    <p:sldId id="301" r:id="rId34"/>
    <p:sldId id="302" r:id="rId35"/>
    <p:sldId id="313" r:id="rId36"/>
    <p:sldId id="305" r:id="rId37"/>
    <p:sldId id="331" r:id="rId38"/>
    <p:sldId id="332" r:id="rId39"/>
    <p:sldId id="333" r:id="rId40"/>
    <p:sldId id="277" r:id="rId41"/>
    <p:sldId id="278" r:id="rId42"/>
    <p:sldId id="314" r:id="rId43"/>
    <p:sldId id="306" r:id="rId44"/>
    <p:sldId id="321" r:id="rId45"/>
    <p:sldId id="303" r:id="rId46"/>
    <p:sldId id="274" r:id="rId47"/>
  </p:sldIdLst>
  <p:sldSz cx="9144000" cy="6858000" type="screen4x3"/>
  <p:notesSz cx="9398000" cy="7112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94"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72466" cy="356834"/>
          </a:xfrm>
          <a:prstGeom prst="rect">
            <a:avLst/>
          </a:prstGeom>
        </p:spPr>
        <p:txBody>
          <a:bodyPr vert="horz" lIns="94584" tIns="47292" rIns="94584" bIns="47292" rtlCol="0"/>
          <a:lstStyle>
            <a:lvl1pPr algn="l">
              <a:defRPr sz="1200"/>
            </a:lvl1pPr>
          </a:lstStyle>
          <a:p>
            <a:endParaRPr lang="en-US"/>
          </a:p>
        </p:txBody>
      </p:sp>
      <p:sp>
        <p:nvSpPr>
          <p:cNvPr id="3" name="Date Placeholder 2"/>
          <p:cNvSpPr>
            <a:spLocks noGrp="1"/>
          </p:cNvSpPr>
          <p:nvPr>
            <p:ph type="dt" sz="quarter" idx="1"/>
          </p:nvPr>
        </p:nvSpPr>
        <p:spPr>
          <a:xfrm>
            <a:off x="5323360" y="2"/>
            <a:ext cx="4072466" cy="356834"/>
          </a:xfrm>
          <a:prstGeom prst="rect">
            <a:avLst/>
          </a:prstGeom>
        </p:spPr>
        <p:txBody>
          <a:bodyPr vert="horz" lIns="94584" tIns="47292" rIns="94584" bIns="47292" rtlCol="0"/>
          <a:lstStyle>
            <a:lvl1pPr algn="r">
              <a:defRPr sz="1200"/>
            </a:lvl1pPr>
          </a:lstStyle>
          <a:p>
            <a:fld id="{1DD30C8B-7DD9-4989-B435-0A39A106450F}" type="datetimeFigureOut">
              <a:rPr lang="en-US" smtClean="0"/>
              <a:t>8/10/2018</a:t>
            </a:fld>
            <a:endParaRPr lang="en-US"/>
          </a:p>
        </p:txBody>
      </p:sp>
      <p:sp>
        <p:nvSpPr>
          <p:cNvPr id="4" name="Footer Placeholder 3"/>
          <p:cNvSpPr>
            <a:spLocks noGrp="1"/>
          </p:cNvSpPr>
          <p:nvPr>
            <p:ph type="ftr" sz="quarter" idx="2"/>
          </p:nvPr>
        </p:nvSpPr>
        <p:spPr>
          <a:xfrm>
            <a:off x="1" y="6755167"/>
            <a:ext cx="4072466" cy="356833"/>
          </a:xfrm>
          <a:prstGeom prst="rect">
            <a:avLst/>
          </a:prstGeom>
        </p:spPr>
        <p:txBody>
          <a:bodyPr vert="horz" lIns="94584" tIns="47292" rIns="94584" bIns="47292" rtlCol="0" anchor="b"/>
          <a:lstStyle>
            <a:lvl1pPr algn="l">
              <a:defRPr sz="1200"/>
            </a:lvl1pPr>
          </a:lstStyle>
          <a:p>
            <a:endParaRPr lang="en-US"/>
          </a:p>
        </p:txBody>
      </p:sp>
      <p:sp>
        <p:nvSpPr>
          <p:cNvPr id="5" name="Slide Number Placeholder 4"/>
          <p:cNvSpPr>
            <a:spLocks noGrp="1"/>
          </p:cNvSpPr>
          <p:nvPr>
            <p:ph type="sldNum" sz="quarter" idx="3"/>
          </p:nvPr>
        </p:nvSpPr>
        <p:spPr>
          <a:xfrm>
            <a:off x="5323360" y="6755167"/>
            <a:ext cx="4072466" cy="356833"/>
          </a:xfrm>
          <a:prstGeom prst="rect">
            <a:avLst/>
          </a:prstGeom>
        </p:spPr>
        <p:txBody>
          <a:bodyPr vert="horz" lIns="94584" tIns="47292" rIns="94584" bIns="47292" rtlCol="0" anchor="b"/>
          <a:lstStyle>
            <a:lvl1pPr algn="r">
              <a:defRPr sz="1200"/>
            </a:lvl1pPr>
          </a:lstStyle>
          <a:p>
            <a:fld id="{CE6DA634-1DC4-4CE9-ABE5-80B3366BF445}" type="slidenum">
              <a:rPr lang="en-US" smtClean="0"/>
              <a:t>‹#›</a:t>
            </a:fld>
            <a:endParaRPr lang="en-US"/>
          </a:p>
        </p:txBody>
      </p:sp>
    </p:spTree>
    <p:extLst>
      <p:ext uri="{BB962C8B-B14F-4D97-AF65-F5344CB8AC3E}">
        <p14:creationId xmlns:p14="http://schemas.microsoft.com/office/powerpoint/2010/main" val="351639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72466" cy="355600"/>
          </a:xfrm>
          <a:prstGeom prst="rect">
            <a:avLst/>
          </a:prstGeom>
        </p:spPr>
        <p:txBody>
          <a:bodyPr vert="horz" lIns="94584" tIns="47292" rIns="94584" bIns="47292" rtlCol="0"/>
          <a:lstStyle>
            <a:lvl1pPr algn="l">
              <a:defRPr sz="1200"/>
            </a:lvl1pPr>
          </a:lstStyle>
          <a:p>
            <a:endParaRPr lang="en-US"/>
          </a:p>
        </p:txBody>
      </p:sp>
      <p:sp>
        <p:nvSpPr>
          <p:cNvPr id="3" name="Date Placeholder 2"/>
          <p:cNvSpPr>
            <a:spLocks noGrp="1"/>
          </p:cNvSpPr>
          <p:nvPr>
            <p:ph type="dt" idx="1"/>
          </p:nvPr>
        </p:nvSpPr>
        <p:spPr>
          <a:xfrm>
            <a:off x="5323360" y="0"/>
            <a:ext cx="4072466" cy="355600"/>
          </a:xfrm>
          <a:prstGeom prst="rect">
            <a:avLst/>
          </a:prstGeom>
        </p:spPr>
        <p:txBody>
          <a:bodyPr vert="horz" lIns="94584" tIns="47292" rIns="94584" bIns="47292" rtlCol="0"/>
          <a:lstStyle>
            <a:lvl1pPr algn="r">
              <a:defRPr sz="1200"/>
            </a:lvl1pPr>
          </a:lstStyle>
          <a:p>
            <a:fld id="{08189519-9DB3-453E-8E63-9BE4832289BF}" type="datetimeFigureOut">
              <a:rPr lang="en-US" smtClean="0"/>
              <a:t>8/10/2018</a:t>
            </a:fld>
            <a:endParaRPr lang="en-US"/>
          </a:p>
        </p:txBody>
      </p:sp>
      <p:sp>
        <p:nvSpPr>
          <p:cNvPr id="4" name="Slide Image Placeholder 3"/>
          <p:cNvSpPr>
            <a:spLocks noGrp="1" noRot="1" noChangeAspect="1"/>
          </p:cNvSpPr>
          <p:nvPr>
            <p:ph type="sldImg" idx="2"/>
          </p:nvPr>
        </p:nvSpPr>
        <p:spPr>
          <a:xfrm>
            <a:off x="2921000" y="531813"/>
            <a:ext cx="3556000" cy="2668587"/>
          </a:xfrm>
          <a:prstGeom prst="rect">
            <a:avLst/>
          </a:prstGeom>
          <a:noFill/>
          <a:ln w="12700">
            <a:solidFill>
              <a:prstClr val="black"/>
            </a:solidFill>
          </a:ln>
        </p:spPr>
        <p:txBody>
          <a:bodyPr vert="horz" lIns="94584" tIns="47292" rIns="94584" bIns="47292" rtlCol="0" anchor="ctr"/>
          <a:lstStyle/>
          <a:p>
            <a:endParaRPr lang="en-US"/>
          </a:p>
        </p:txBody>
      </p:sp>
      <p:sp>
        <p:nvSpPr>
          <p:cNvPr id="5" name="Notes Placeholder 4"/>
          <p:cNvSpPr>
            <a:spLocks noGrp="1"/>
          </p:cNvSpPr>
          <p:nvPr>
            <p:ph type="body" sz="quarter" idx="3"/>
          </p:nvPr>
        </p:nvSpPr>
        <p:spPr>
          <a:xfrm>
            <a:off x="939800" y="3378200"/>
            <a:ext cx="7518400" cy="3200400"/>
          </a:xfrm>
          <a:prstGeom prst="rect">
            <a:avLst/>
          </a:prstGeom>
        </p:spPr>
        <p:txBody>
          <a:bodyPr vert="horz" lIns="94584" tIns="47292" rIns="94584" bIns="47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55167"/>
            <a:ext cx="4072466" cy="355600"/>
          </a:xfrm>
          <a:prstGeom prst="rect">
            <a:avLst/>
          </a:prstGeom>
        </p:spPr>
        <p:txBody>
          <a:bodyPr vert="horz" lIns="94584" tIns="47292" rIns="94584" bIns="47292" rtlCol="0" anchor="b"/>
          <a:lstStyle>
            <a:lvl1pPr algn="l">
              <a:defRPr sz="1200"/>
            </a:lvl1pPr>
          </a:lstStyle>
          <a:p>
            <a:endParaRPr lang="en-US"/>
          </a:p>
        </p:txBody>
      </p:sp>
      <p:sp>
        <p:nvSpPr>
          <p:cNvPr id="7" name="Slide Number Placeholder 6"/>
          <p:cNvSpPr>
            <a:spLocks noGrp="1"/>
          </p:cNvSpPr>
          <p:nvPr>
            <p:ph type="sldNum" sz="quarter" idx="5"/>
          </p:nvPr>
        </p:nvSpPr>
        <p:spPr>
          <a:xfrm>
            <a:off x="5323360" y="6755167"/>
            <a:ext cx="4072466" cy="355600"/>
          </a:xfrm>
          <a:prstGeom prst="rect">
            <a:avLst/>
          </a:prstGeom>
        </p:spPr>
        <p:txBody>
          <a:bodyPr vert="horz" lIns="94584" tIns="47292" rIns="94584" bIns="47292" rtlCol="0" anchor="b"/>
          <a:lstStyle>
            <a:lvl1pPr algn="r">
              <a:defRPr sz="1200"/>
            </a:lvl1pPr>
          </a:lstStyle>
          <a:p>
            <a:fld id="{FFF247AD-9DE2-4AE6-A9C4-1D2B32250EBB}" type="slidenum">
              <a:rPr lang="en-US" smtClean="0"/>
              <a:t>‹#›</a:t>
            </a:fld>
            <a:endParaRPr lang="en-US"/>
          </a:p>
        </p:txBody>
      </p:sp>
    </p:spTree>
    <p:extLst>
      <p:ext uri="{BB962C8B-B14F-4D97-AF65-F5344CB8AC3E}">
        <p14:creationId xmlns:p14="http://schemas.microsoft.com/office/powerpoint/2010/main" val="65510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link for Rules and How</a:t>
            </a:r>
            <a:r>
              <a:rPr lang="en-US" baseline="0" dirty="0" smtClean="0"/>
              <a:t> To video; update home page  screen shot</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4</a:t>
            </a:fld>
            <a:endParaRPr lang="en-US"/>
          </a:p>
        </p:txBody>
      </p:sp>
    </p:spTree>
    <p:extLst>
      <p:ext uri="{BB962C8B-B14F-4D97-AF65-F5344CB8AC3E}">
        <p14:creationId xmlns:p14="http://schemas.microsoft.com/office/powerpoint/2010/main" val="111194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Resrocues</a:t>
            </a:r>
            <a:r>
              <a:rPr lang="en-US" dirty="0" smtClean="0"/>
              <a:t>:</a:t>
            </a:r>
          </a:p>
          <a:p>
            <a:r>
              <a:rPr lang="en-US" dirty="0" smtClean="0"/>
              <a:t>Video, links,</a:t>
            </a:r>
            <a:r>
              <a:rPr lang="en-US" baseline="0" dirty="0" smtClean="0"/>
              <a:t> pitches and past winners</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40</a:t>
            </a:fld>
            <a:endParaRPr lang="en-US"/>
          </a:p>
        </p:txBody>
      </p:sp>
    </p:spTree>
    <p:extLst>
      <p:ext uri="{BB962C8B-B14F-4D97-AF65-F5344CB8AC3E}">
        <p14:creationId xmlns:p14="http://schemas.microsoft.com/office/powerpoint/2010/main" val="164993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add mentors</a:t>
            </a:r>
            <a:r>
              <a:rPr lang="en-US" baseline="0" dirty="0" smtClean="0"/>
              <a:t> at final event after slide 31</a:t>
            </a:r>
          </a:p>
          <a:p>
            <a:r>
              <a:rPr lang="en-US" baseline="0" dirty="0" smtClean="0"/>
              <a:t>Created different slides for these different topics</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43</a:t>
            </a:fld>
            <a:endParaRPr lang="en-US"/>
          </a:p>
        </p:txBody>
      </p:sp>
    </p:spTree>
    <p:extLst>
      <p:ext uri="{BB962C8B-B14F-4D97-AF65-F5344CB8AC3E}">
        <p14:creationId xmlns:p14="http://schemas.microsoft.com/office/powerpoint/2010/main" val="370184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link to livestream, </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45</a:t>
            </a:fld>
            <a:endParaRPr lang="en-US"/>
          </a:p>
        </p:txBody>
      </p:sp>
    </p:spTree>
    <p:extLst>
      <p:ext uri="{BB962C8B-B14F-4D97-AF65-F5344CB8AC3E}">
        <p14:creationId xmlns:p14="http://schemas.microsoft.com/office/powerpoint/2010/main" val="396130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home page screen show; add description</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5</a:t>
            </a:fld>
            <a:endParaRPr lang="en-US"/>
          </a:p>
        </p:txBody>
      </p:sp>
    </p:spTree>
    <p:extLst>
      <p:ext uri="{BB962C8B-B14F-4D97-AF65-F5344CB8AC3E}">
        <p14:creationId xmlns:p14="http://schemas.microsoft.com/office/powerpoint/2010/main" val="109220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provide a screen shot of it from the back end</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11</a:t>
            </a:fld>
            <a:endParaRPr lang="en-US"/>
          </a:p>
        </p:txBody>
      </p:sp>
    </p:spTree>
    <p:extLst>
      <p:ext uri="{BB962C8B-B14F-4D97-AF65-F5344CB8AC3E}">
        <p14:creationId xmlns:p14="http://schemas.microsoft.com/office/powerpoint/2010/main" val="5466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screen shot, </a:t>
            </a:r>
          </a:p>
          <a:p>
            <a:pPr marL="174039" indent="-174039">
              <a:buFont typeface="Arial" panose="020B0604020202020204" pitchFamily="34" charset="0"/>
              <a:buChar char="•"/>
            </a:pPr>
            <a:endParaRPr lang="en-US" dirty="0" smtClean="0"/>
          </a:p>
          <a:p>
            <a:pPr marL="174039" indent="-174039">
              <a:buFont typeface="Arial" panose="020B0604020202020204" pitchFamily="34" charset="0"/>
              <a:buChar char="•"/>
            </a:pPr>
            <a:r>
              <a:rPr lang="en-US" dirty="0" smtClean="0"/>
              <a:t>Update/create</a:t>
            </a:r>
            <a:r>
              <a:rPr lang="en-US" baseline="0" dirty="0" smtClean="0"/>
              <a:t> login after Sept 1 but before students do</a:t>
            </a:r>
          </a:p>
          <a:p>
            <a:pPr marL="174039" indent="-174039">
              <a:buFont typeface="Arial" panose="020B0604020202020204" pitchFamily="34" charset="0"/>
              <a:buChar char="•"/>
            </a:pPr>
            <a:r>
              <a:rPr lang="en-US" baseline="0" dirty="0" smtClean="0"/>
              <a:t>Resources: </a:t>
            </a:r>
          </a:p>
          <a:p>
            <a:pPr marL="174039" indent="-174039">
              <a:buFont typeface="Arial" panose="020B0604020202020204" pitchFamily="34" charset="0"/>
              <a:buChar char="•"/>
            </a:pPr>
            <a:r>
              <a:rPr lang="en-US" baseline="0" dirty="0" smtClean="0"/>
              <a:t>teacher resources</a:t>
            </a:r>
          </a:p>
          <a:p>
            <a:pPr marL="174039" indent="-174039">
              <a:buFont typeface="Arial" panose="020B0604020202020204" pitchFamily="34" charset="0"/>
              <a:buChar char="•"/>
            </a:pPr>
            <a:r>
              <a:rPr lang="en-US" baseline="0" dirty="0" smtClean="0"/>
              <a:t>Need help with thinking of Business Ideas…. Link to Dr. Hart info</a:t>
            </a:r>
          </a:p>
          <a:p>
            <a:pPr marL="174039" indent="-174039">
              <a:buFont typeface="Arial" panose="020B0604020202020204" pitchFamily="34" charset="0"/>
              <a:buChar char="•"/>
            </a:pPr>
            <a:r>
              <a:rPr lang="en-US" baseline="0" dirty="0" smtClean="0"/>
              <a:t>How to Tips for Success</a:t>
            </a:r>
          </a:p>
          <a:p>
            <a:pPr marL="174039" indent="-1740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13</a:t>
            </a:fld>
            <a:endParaRPr lang="en-US"/>
          </a:p>
        </p:txBody>
      </p:sp>
    </p:spTree>
    <p:extLst>
      <p:ext uri="{BB962C8B-B14F-4D97-AF65-F5344CB8AC3E}">
        <p14:creationId xmlns:p14="http://schemas.microsoft.com/office/powerpoint/2010/main" val="268879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list of Resources</a:t>
            </a:r>
            <a:r>
              <a:rPr lang="en-US" baseline="0" dirty="0" smtClean="0"/>
              <a:t> for this section:</a:t>
            </a:r>
          </a:p>
          <a:p>
            <a:pPr marL="174039" indent="-174039">
              <a:buFont typeface="Arial" panose="020B0604020202020204" pitchFamily="34" charset="0"/>
              <a:buChar char="•"/>
            </a:pPr>
            <a:r>
              <a:rPr lang="en-US" baseline="0" dirty="0" smtClean="0"/>
              <a:t>How To video</a:t>
            </a:r>
          </a:p>
          <a:p>
            <a:pPr marL="174039" indent="-174039">
              <a:buFont typeface="Arial" panose="020B0604020202020204" pitchFamily="34" charset="0"/>
              <a:buChar char="•"/>
            </a:pPr>
            <a:r>
              <a:rPr lang="en-US" baseline="0" dirty="0" smtClean="0"/>
              <a:t>Others?</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18</a:t>
            </a:fld>
            <a:endParaRPr lang="en-US"/>
          </a:p>
        </p:txBody>
      </p:sp>
    </p:spTree>
    <p:extLst>
      <p:ext uri="{BB962C8B-B14F-4D97-AF65-F5344CB8AC3E}">
        <p14:creationId xmlns:p14="http://schemas.microsoft.com/office/powerpoint/2010/main" val="290688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r>
              <a:rPr lang="en-US" dirty="0" smtClean="0"/>
              <a:t>How to</a:t>
            </a:r>
            <a:r>
              <a:rPr lang="en-US" baseline="0" dirty="0" smtClean="0"/>
              <a:t> video,</a:t>
            </a:r>
          </a:p>
          <a:p>
            <a:r>
              <a:rPr lang="en-US" baseline="0" dirty="0" smtClean="0"/>
              <a:t> link to sections on resources page</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22</a:t>
            </a:fld>
            <a:endParaRPr lang="en-US"/>
          </a:p>
        </p:txBody>
      </p:sp>
    </p:spTree>
    <p:extLst>
      <p:ext uri="{BB962C8B-B14F-4D97-AF65-F5344CB8AC3E}">
        <p14:creationId xmlns:p14="http://schemas.microsoft.com/office/powerpoint/2010/main" val="16513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Resources:</a:t>
            </a:r>
          </a:p>
          <a:p>
            <a:r>
              <a:rPr lang="en-US" dirty="0" smtClean="0"/>
              <a:t>How</a:t>
            </a:r>
            <a:r>
              <a:rPr lang="en-US" baseline="0" dirty="0" smtClean="0"/>
              <a:t> To videos</a:t>
            </a:r>
          </a:p>
          <a:p>
            <a:r>
              <a:rPr lang="en-US" baseline="0" dirty="0" smtClean="0"/>
              <a:t>Links to Section of Resources page</a:t>
            </a:r>
          </a:p>
          <a:p>
            <a:r>
              <a:rPr lang="en-US" baseline="0" dirty="0" smtClean="0"/>
              <a:t>Census.gov</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26</a:t>
            </a:fld>
            <a:endParaRPr lang="en-US"/>
          </a:p>
        </p:txBody>
      </p:sp>
    </p:spTree>
    <p:extLst>
      <p:ext uri="{BB962C8B-B14F-4D97-AF65-F5344CB8AC3E}">
        <p14:creationId xmlns:p14="http://schemas.microsoft.com/office/powerpoint/2010/main" val="110677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baseline="0" dirty="0" err="1" smtClean="0"/>
              <a:t>Resrouces</a:t>
            </a:r>
            <a:r>
              <a:rPr lang="en-US" baseline="0" dirty="0" smtClean="0"/>
              <a:t> section… video, links </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30</a:t>
            </a:fld>
            <a:endParaRPr lang="en-US"/>
          </a:p>
        </p:txBody>
      </p:sp>
    </p:spTree>
    <p:extLst>
      <p:ext uri="{BB962C8B-B14F-4D97-AF65-F5344CB8AC3E}">
        <p14:creationId xmlns:p14="http://schemas.microsoft.com/office/powerpoint/2010/main" val="369121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Resources</a:t>
            </a:r>
            <a:r>
              <a:rPr lang="en-US" baseline="0" dirty="0" smtClean="0"/>
              <a:t> section – video, links</a:t>
            </a:r>
            <a:endParaRPr lang="en-US" dirty="0"/>
          </a:p>
        </p:txBody>
      </p:sp>
      <p:sp>
        <p:nvSpPr>
          <p:cNvPr id="4" name="Slide Number Placeholder 3"/>
          <p:cNvSpPr>
            <a:spLocks noGrp="1"/>
          </p:cNvSpPr>
          <p:nvPr>
            <p:ph type="sldNum" sz="quarter" idx="10"/>
          </p:nvPr>
        </p:nvSpPr>
        <p:spPr/>
        <p:txBody>
          <a:bodyPr/>
          <a:lstStyle/>
          <a:p>
            <a:fld id="{FFF247AD-9DE2-4AE6-A9C4-1D2B32250EBB}" type="slidenum">
              <a:rPr lang="en-US" smtClean="0"/>
              <a:t>34</a:t>
            </a:fld>
            <a:endParaRPr lang="en-US"/>
          </a:p>
        </p:txBody>
      </p:sp>
    </p:spTree>
    <p:extLst>
      <p:ext uri="{BB962C8B-B14F-4D97-AF65-F5344CB8AC3E}">
        <p14:creationId xmlns:p14="http://schemas.microsoft.com/office/powerpoint/2010/main" val="132261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FC14D844-A6AF-4952-B24B-8B25D80D7D03}" type="datetimeFigureOut">
              <a:rPr lang="en-US" smtClean="0"/>
              <a:t>8/10/2018</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13950599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4D844-A6AF-4952-B24B-8B25D80D7D03}"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195328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200348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4D844-A6AF-4952-B24B-8B25D80D7D03}"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3173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28312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32542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174436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14D844-A6AF-4952-B24B-8B25D80D7D03}" type="datetimeFigureOut">
              <a:rPr lang="en-US" smtClean="0"/>
              <a:t>8/10/2018</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161214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16691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C14D844-A6AF-4952-B24B-8B25D80D7D03}"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283588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p:spPr>
        <p:txBody>
          <a:bodyPr/>
          <a:lstStyle/>
          <a:p>
            <a:fld id="{FC14D844-A6AF-4952-B24B-8B25D80D7D03}" type="datetimeFigureOut">
              <a:rPr lang="en-US" smtClean="0"/>
              <a:t>8/10/2018</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fld id="{697974AA-272D-480D-982C-B1D2B4EA0DB5}" type="slidenum">
              <a:rPr lang="en-US" smtClean="0"/>
              <a:t>‹#›</a:t>
            </a:fld>
            <a:endParaRPr lang="en-US"/>
          </a:p>
        </p:txBody>
      </p:sp>
    </p:spTree>
    <p:extLst>
      <p:ext uri="{BB962C8B-B14F-4D97-AF65-F5344CB8AC3E}">
        <p14:creationId xmlns:p14="http://schemas.microsoft.com/office/powerpoint/2010/main" val="83976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C14D844-A6AF-4952-B24B-8B25D80D7D03}" type="datetimeFigureOut">
              <a:rPr lang="en-US" smtClean="0"/>
              <a:t>8/10/2018</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97974AA-272D-480D-982C-B1D2B4EA0DB5}" type="slidenum">
              <a:rPr lang="en-US" smtClean="0"/>
              <a:t>‹#›</a:t>
            </a:fld>
            <a:endParaRPr lang="en-US"/>
          </a:p>
        </p:txBody>
      </p:sp>
    </p:spTree>
    <p:extLst>
      <p:ext uri="{BB962C8B-B14F-4D97-AF65-F5344CB8AC3E}">
        <p14:creationId xmlns:p14="http://schemas.microsoft.com/office/powerpoint/2010/main" val="35493999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igideasd.com/wp-content/uploads/2018/07/CareerClustersPathways.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bigideasd.com/wp-content/uploads/2018/07/Jim-Hart-Ideas.pdf" TargetMode="External"/><Relationship Id="rId2" Type="http://schemas.openxmlformats.org/officeDocument/2006/relationships/hyperlink" Target="http://bigideasd.com/lesson-plan-student-resources/"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bigideasd.com/resources/" TargetMode="External"/><Relationship Id="rId4" Type="http://schemas.openxmlformats.org/officeDocument/2006/relationships/hyperlink" Target="https://www.youtube.com/watch?v=CQsrQHd50u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bigideasd.com/past-winners/" TargetMode="External"/><Relationship Id="rId2" Type="http://schemas.openxmlformats.org/officeDocument/2006/relationships/hyperlink" Target="https://www.youtube.com/watch?v=5DIqEaL9uE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WKDgl_ZTBiQ"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bigideasd.com/helpful-tips/" TargetMode="External"/><Relationship Id="rId2" Type="http://schemas.openxmlformats.org/officeDocument/2006/relationships/hyperlink" Target="https://www.youtube.com/watch?v=0LpxztVG7L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irzii3i4Kxk"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2tNTn7PUSNw"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gideasd.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bigideasd.com/category/previous-winners/" TargetMode="External"/><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user/BIGIdeaSD/videos" TargetMode="External"/><Relationship Id="rId7" Type="http://schemas.openxmlformats.org/officeDocument/2006/relationships/image" Target="../media/image2.jpeg"/><Relationship Id="rId2" Type="http://schemas.openxmlformats.org/officeDocument/2006/relationships/hyperlink" Target="http://bigideasd.com/category/previous-winners/" TargetMode="External"/><Relationship Id="rId1" Type="http://schemas.openxmlformats.org/officeDocument/2006/relationships/slideLayout" Target="../slideLayouts/slideLayout1.xml"/><Relationship Id="rId6" Type="http://schemas.openxmlformats.org/officeDocument/2006/relationships/hyperlink" Target="http://bigideasd.com/wp-content/uploads/2018/07/Presentation-Tips.pdf" TargetMode="External"/><Relationship Id="rId5" Type="http://schemas.openxmlformats.org/officeDocument/2006/relationships/hyperlink" Target="http://bigideasd.com/wp-content/uploads/2018/07/Business-Expense-Worksheet.pdf" TargetMode="External"/><Relationship Id="rId4" Type="http://schemas.openxmlformats.org/officeDocument/2006/relationships/hyperlink" Target="http://bigideasd.com/wp-content/uploads/2018/07/start-up-cost-worksheet.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bigideasd.com/"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bigideasd.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7rcWHChE5o" TargetMode="External"/><Relationship Id="rId2" Type="http://schemas.openxmlformats.org/officeDocument/2006/relationships/hyperlink" Target="http://bigideasd.com/rules/"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bigideasd.com/wp-content/uploads/2018/07/RULES-HOWTODEVELOPYOURMARKETINGDESIGNPIECES-18.pdf" TargetMode="External"/><Relationship Id="rId4" Type="http://schemas.openxmlformats.org/officeDocument/2006/relationships/hyperlink" Target="https://www.youtube.com/user/BIGIdeaSD?feature=watch"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igideasd.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001896" cy="4719637"/>
          </a:xfrm>
          <a:prstGeom prst="rect">
            <a:avLst/>
          </a:prstGeom>
        </p:spPr>
      </p:pic>
      <p:sp>
        <p:nvSpPr>
          <p:cNvPr id="3" name="TextBox 2"/>
          <p:cNvSpPr txBox="1"/>
          <p:nvPr/>
        </p:nvSpPr>
        <p:spPr>
          <a:xfrm>
            <a:off x="4762500" y="914400"/>
            <a:ext cx="4419600" cy="2554545"/>
          </a:xfrm>
          <a:prstGeom prst="rect">
            <a:avLst/>
          </a:prstGeom>
          <a:noFill/>
        </p:spPr>
        <p:txBody>
          <a:bodyPr wrap="square" rtlCol="0">
            <a:spAutoFit/>
          </a:bodyPr>
          <a:lstStyle/>
          <a:p>
            <a:r>
              <a:rPr lang="en-US" sz="4000" dirty="0" smtClean="0">
                <a:solidFill>
                  <a:srgbClr val="0070C0"/>
                </a:solidFill>
              </a:rPr>
              <a:t>B</a:t>
            </a:r>
            <a:r>
              <a:rPr lang="en-US" sz="4000" dirty="0" smtClean="0">
                <a:solidFill>
                  <a:srgbClr val="FF0000"/>
                </a:solidFill>
              </a:rPr>
              <a:t>usiness </a:t>
            </a:r>
            <a:r>
              <a:rPr lang="en-US" sz="4000" dirty="0" smtClean="0">
                <a:solidFill>
                  <a:srgbClr val="0070C0"/>
                </a:solidFill>
              </a:rPr>
              <a:t>I</a:t>
            </a:r>
            <a:r>
              <a:rPr lang="en-US" sz="4000" dirty="0" smtClean="0">
                <a:solidFill>
                  <a:srgbClr val="FF0000"/>
                </a:solidFill>
              </a:rPr>
              <a:t>s </a:t>
            </a:r>
            <a:r>
              <a:rPr lang="en-US" sz="4000" dirty="0" smtClean="0">
                <a:solidFill>
                  <a:srgbClr val="0070C0"/>
                </a:solidFill>
              </a:rPr>
              <a:t>G</a:t>
            </a:r>
            <a:r>
              <a:rPr lang="en-US" sz="4000" dirty="0" smtClean="0">
                <a:solidFill>
                  <a:srgbClr val="FF0000"/>
                </a:solidFill>
              </a:rPr>
              <a:t>reat!</a:t>
            </a:r>
          </a:p>
          <a:p>
            <a:r>
              <a:rPr lang="en-US" sz="4000" dirty="0" smtClean="0"/>
              <a:t>	High School 	Business Idea 	Competition</a:t>
            </a:r>
            <a:endParaRPr lang="en-US" sz="4000" dirty="0"/>
          </a:p>
        </p:txBody>
      </p:sp>
      <p:sp>
        <p:nvSpPr>
          <p:cNvPr id="4" name="TextBox 3"/>
          <p:cNvSpPr txBox="1"/>
          <p:nvPr/>
        </p:nvSpPr>
        <p:spPr>
          <a:xfrm>
            <a:off x="457200" y="5410200"/>
            <a:ext cx="8458200" cy="830997"/>
          </a:xfrm>
          <a:prstGeom prst="rect">
            <a:avLst/>
          </a:prstGeom>
          <a:noFill/>
        </p:spPr>
        <p:txBody>
          <a:bodyPr wrap="square" rtlCol="0">
            <a:spAutoFit/>
          </a:bodyPr>
          <a:lstStyle/>
          <a:p>
            <a:pPr algn="ctr"/>
            <a:r>
              <a:rPr lang="en-US" sz="2400" i="1" dirty="0" smtClean="0"/>
              <a:t>To promote entrepreneurship, spur creative thinking, and encourage students to start a business. </a:t>
            </a:r>
            <a:endParaRPr lang="en-US" sz="2400" i="1" dirty="0"/>
          </a:p>
        </p:txBody>
      </p:sp>
    </p:spTree>
    <p:extLst>
      <p:ext uri="{BB962C8B-B14F-4D97-AF65-F5344CB8AC3E}">
        <p14:creationId xmlns:p14="http://schemas.microsoft.com/office/powerpoint/2010/main" val="3610733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9924"/>
            <a:ext cx="4114800" cy="2464952"/>
          </a:xfrm>
        </p:spPr>
        <p:txBody>
          <a:bodyPr>
            <a:normAutofit/>
          </a:bodyPr>
          <a:lstStyle/>
          <a:p>
            <a:r>
              <a:rPr lang="en-US" sz="4400" dirty="0" smtClean="0"/>
              <a:t>Students’ Checklist </a:t>
            </a:r>
            <a:br>
              <a:rPr lang="en-US" sz="4400" dirty="0" smtClean="0"/>
            </a:br>
            <a:r>
              <a:rPr lang="en-US" sz="4400" dirty="0" smtClean="0"/>
              <a:t>to Begin</a:t>
            </a:r>
            <a:endParaRPr lang="en-US" sz="4400" dirty="0"/>
          </a:p>
        </p:txBody>
      </p:sp>
      <p:sp>
        <p:nvSpPr>
          <p:cNvPr id="3" name="Content Placeholder 2"/>
          <p:cNvSpPr>
            <a:spLocks noGrp="1"/>
          </p:cNvSpPr>
          <p:nvPr>
            <p:ph idx="1"/>
          </p:nvPr>
        </p:nvSpPr>
        <p:spPr>
          <a:xfrm>
            <a:off x="4415687" y="1676400"/>
            <a:ext cx="4091410" cy="4375408"/>
          </a:xfrm>
        </p:spPr>
        <p:txBody>
          <a:bodyPr>
            <a:normAutofit lnSpcReduction="10000"/>
          </a:bodyPr>
          <a:lstStyle/>
          <a:p>
            <a:r>
              <a:rPr lang="en-US" dirty="0" smtClean="0"/>
              <a:t>Create your </a:t>
            </a:r>
            <a:r>
              <a:rPr lang="en-US" u="sng" dirty="0" smtClean="0"/>
              <a:t>UNIQUE</a:t>
            </a:r>
            <a:r>
              <a:rPr lang="en-US" dirty="0" smtClean="0"/>
              <a:t> login</a:t>
            </a:r>
          </a:p>
          <a:p>
            <a:pPr lvl="1"/>
            <a:r>
              <a:rPr lang="en-US" dirty="0" smtClean="0"/>
              <a:t>Only 1 profile is needed per team</a:t>
            </a:r>
          </a:p>
          <a:p>
            <a:pPr lvl="1"/>
            <a:r>
              <a:rPr lang="en-US" dirty="0" smtClean="0"/>
              <a:t>Enter primary login email</a:t>
            </a:r>
          </a:p>
          <a:p>
            <a:pPr lvl="1"/>
            <a:r>
              <a:rPr lang="en-US" dirty="0" smtClean="0"/>
              <a:t>Choose password</a:t>
            </a:r>
          </a:p>
          <a:p>
            <a:pPr lvl="1"/>
            <a:r>
              <a:rPr lang="en-US" u="sng" dirty="0" smtClean="0">
                <a:solidFill>
                  <a:srgbClr val="FF0000"/>
                </a:solidFill>
              </a:rPr>
              <a:t>Do not forget your login information</a:t>
            </a:r>
          </a:p>
          <a:p>
            <a:r>
              <a:rPr lang="en-US" dirty="0" smtClean="0"/>
              <a:t>Enter Profile Information</a:t>
            </a:r>
          </a:p>
          <a:p>
            <a:pPr lvl="1"/>
            <a:r>
              <a:rPr lang="en-US" dirty="0" smtClean="0"/>
              <a:t>School</a:t>
            </a:r>
          </a:p>
          <a:p>
            <a:pPr lvl="1"/>
            <a:r>
              <a:rPr lang="en-US" dirty="0" smtClean="0"/>
              <a:t>Advisor</a:t>
            </a:r>
          </a:p>
          <a:p>
            <a:pPr lvl="1"/>
            <a:r>
              <a:rPr lang="en-US" dirty="0" smtClean="0"/>
              <a:t>Your Name</a:t>
            </a:r>
          </a:p>
          <a:p>
            <a:pPr lvl="1"/>
            <a:r>
              <a:rPr lang="en-US" dirty="0" smtClean="0"/>
              <a:t>Address</a:t>
            </a:r>
          </a:p>
          <a:p>
            <a:pPr lvl="1"/>
            <a:r>
              <a:rPr lang="en-US" dirty="0" smtClean="0"/>
              <a:t>Phone</a:t>
            </a:r>
          </a:p>
          <a:p>
            <a:r>
              <a:rPr lang="en-US" dirty="0" smtClean="0"/>
              <a:t>Enter Business Name and Team Information</a:t>
            </a:r>
          </a:p>
          <a:p>
            <a:r>
              <a:rPr lang="en-US" dirty="0" smtClean="0"/>
              <a:t>Complete BIG Idea Entry Form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
        <p:nvSpPr>
          <p:cNvPr id="5" name="TextBox 4"/>
          <p:cNvSpPr txBox="1"/>
          <p:nvPr/>
        </p:nvSpPr>
        <p:spPr>
          <a:xfrm>
            <a:off x="725554" y="685800"/>
            <a:ext cx="7781543" cy="646331"/>
          </a:xfrm>
          <a:prstGeom prst="rect">
            <a:avLst/>
          </a:prstGeom>
          <a:noFill/>
        </p:spPr>
        <p:txBody>
          <a:bodyPr wrap="square" rtlCol="0">
            <a:spAutoFit/>
          </a:bodyPr>
          <a:lstStyle/>
          <a:p>
            <a:pPr algn="ctr"/>
            <a:r>
              <a:rPr lang="en-US" i="1" dirty="0" smtClean="0"/>
              <a:t>When students first login their need to complete the BIG Idea Entry Form before continuing. </a:t>
            </a:r>
            <a:endParaRPr lang="en-US" i="1" dirty="0"/>
          </a:p>
        </p:txBody>
      </p:sp>
    </p:spTree>
    <p:extLst>
      <p:ext uri="{BB962C8B-B14F-4D97-AF65-F5344CB8AC3E}">
        <p14:creationId xmlns:p14="http://schemas.microsoft.com/office/powerpoint/2010/main" val="306457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65" y="3124200"/>
            <a:ext cx="3112048" cy="1538276"/>
          </a:xfrm>
        </p:spPr>
        <p:txBody>
          <a:bodyPr>
            <a:normAutofit/>
          </a:bodyPr>
          <a:lstStyle/>
          <a:p>
            <a:r>
              <a:rPr lang="en-US" sz="4000" dirty="0" smtClean="0"/>
              <a:t>Industry Classification </a:t>
            </a:r>
            <a:endParaRPr lang="en-US" sz="4000" dirty="0"/>
          </a:p>
        </p:txBody>
      </p:sp>
      <p:sp>
        <p:nvSpPr>
          <p:cNvPr id="3" name="Content Placeholder 2"/>
          <p:cNvSpPr>
            <a:spLocks noGrp="1"/>
          </p:cNvSpPr>
          <p:nvPr>
            <p:ph idx="1"/>
          </p:nvPr>
        </p:nvSpPr>
        <p:spPr>
          <a:xfrm>
            <a:off x="4343400" y="228600"/>
            <a:ext cx="4671132" cy="6553200"/>
          </a:xfrm>
        </p:spPr>
        <p:txBody>
          <a:bodyPr>
            <a:normAutofit lnSpcReduction="10000"/>
          </a:bodyPr>
          <a:lstStyle/>
          <a:p>
            <a:pPr marL="0" indent="0">
              <a:buNone/>
            </a:pPr>
            <a:r>
              <a:rPr lang="en-US" sz="1900" dirty="0" smtClean="0">
                <a:solidFill>
                  <a:srgbClr val="FF0000"/>
                </a:solidFill>
              </a:rPr>
              <a:t>New this year!</a:t>
            </a:r>
          </a:p>
          <a:p>
            <a:r>
              <a:rPr lang="en-US" dirty="0" smtClean="0"/>
              <a:t>Students will be asked to classify which industry their business idea belongs to.</a:t>
            </a:r>
          </a:p>
          <a:p>
            <a:r>
              <a:rPr lang="en-US" dirty="0" smtClean="0"/>
              <a:t>Based on the 16 career clusters, the industry dropdown list includes:</a:t>
            </a:r>
          </a:p>
          <a:p>
            <a:pPr lvl="1"/>
            <a:r>
              <a:rPr lang="en-US" dirty="0" smtClean="0"/>
              <a:t>Agriculture, Food &amp; Natural Resources</a:t>
            </a:r>
          </a:p>
          <a:p>
            <a:pPr lvl="1"/>
            <a:r>
              <a:rPr lang="en-US" dirty="0" smtClean="0"/>
              <a:t>Architecture &amp; Construction</a:t>
            </a:r>
          </a:p>
          <a:p>
            <a:pPr lvl="1"/>
            <a:r>
              <a:rPr lang="en-US" dirty="0" smtClean="0"/>
              <a:t>Arts, A/V Technology &amp; Communications</a:t>
            </a:r>
          </a:p>
          <a:p>
            <a:pPr lvl="1"/>
            <a:r>
              <a:rPr lang="en-US" dirty="0" smtClean="0"/>
              <a:t>Business Management &amp; Administration</a:t>
            </a:r>
          </a:p>
          <a:p>
            <a:pPr lvl="1"/>
            <a:r>
              <a:rPr lang="en-US" dirty="0" smtClean="0"/>
              <a:t>Education &amp; Training</a:t>
            </a:r>
          </a:p>
          <a:p>
            <a:pPr lvl="1"/>
            <a:r>
              <a:rPr lang="en-US" dirty="0" smtClean="0"/>
              <a:t>Finance</a:t>
            </a:r>
          </a:p>
          <a:p>
            <a:pPr lvl="1"/>
            <a:r>
              <a:rPr lang="en-US" dirty="0" smtClean="0"/>
              <a:t>Government &amp; Public Administration</a:t>
            </a:r>
          </a:p>
          <a:p>
            <a:pPr lvl="1"/>
            <a:r>
              <a:rPr lang="en-US" dirty="0" smtClean="0"/>
              <a:t>Health Sciences</a:t>
            </a:r>
          </a:p>
          <a:p>
            <a:pPr lvl="1"/>
            <a:r>
              <a:rPr lang="en-US" dirty="0" smtClean="0"/>
              <a:t>Hospitality &amp; Tourism</a:t>
            </a:r>
          </a:p>
          <a:p>
            <a:pPr lvl="1"/>
            <a:r>
              <a:rPr lang="en-US" dirty="0" smtClean="0"/>
              <a:t>Human Services</a:t>
            </a:r>
          </a:p>
          <a:p>
            <a:pPr lvl="1"/>
            <a:r>
              <a:rPr lang="en-US" dirty="0" smtClean="0"/>
              <a:t>Information Technology</a:t>
            </a:r>
          </a:p>
          <a:p>
            <a:pPr lvl="1"/>
            <a:r>
              <a:rPr lang="en-US" dirty="0" smtClean="0"/>
              <a:t>Law, Public Safety, Corrections &amp; Security</a:t>
            </a:r>
          </a:p>
          <a:p>
            <a:pPr lvl="1"/>
            <a:r>
              <a:rPr lang="en-US" dirty="0" smtClean="0"/>
              <a:t>Manufacturing</a:t>
            </a:r>
          </a:p>
          <a:p>
            <a:pPr lvl="1"/>
            <a:r>
              <a:rPr lang="en-US" dirty="0" smtClean="0"/>
              <a:t>Marketing</a:t>
            </a:r>
          </a:p>
          <a:p>
            <a:pPr lvl="1"/>
            <a:r>
              <a:rPr lang="en-US" dirty="0" smtClean="0"/>
              <a:t>Science, Technology, Engineering &amp; Mathematics</a:t>
            </a:r>
          </a:p>
          <a:p>
            <a:pPr lvl="1"/>
            <a:r>
              <a:rPr lang="en-US" dirty="0" smtClean="0"/>
              <a:t>Transportation, Distribution &amp; Logistics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42343"/>
            <a:ext cx="890555" cy="8394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22353"/>
            <a:ext cx="4114800" cy="1453560"/>
          </a:xfrm>
          <a:prstGeom prst="rect">
            <a:avLst/>
          </a:prstGeom>
        </p:spPr>
      </p:pic>
      <p:cxnSp>
        <p:nvCxnSpPr>
          <p:cNvPr id="7" name="Straight Arrow Connector 6"/>
          <p:cNvCxnSpPr/>
          <p:nvPr/>
        </p:nvCxnSpPr>
        <p:spPr>
          <a:xfrm>
            <a:off x="4114800" y="1066800"/>
            <a:ext cx="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86587" y="936799"/>
            <a:ext cx="1856813" cy="307777"/>
          </a:xfrm>
          <a:prstGeom prst="rect">
            <a:avLst/>
          </a:prstGeom>
          <a:noFill/>
        </p:spPr>
        <p:txBody>
          <a:bodyPr wrap="square" rtlCol="0">
            <a:spAutoFit/>
          </a:bodyPr>
          <a:lstStyle/>
          <a:p>
            <a:pPr algn="ctr"/>
            <a:r>
              <a:rPr lang="en-US" sz="1400" dirty="0" smtClean="0">
                <a:solidFill>
                  <a:srgbClr val="FF0000"/>
                </a:solidFill>
              </a:rPr>
              <a:t>Drop down arrow</a:t>
            </a:r>
            <a:endParaRPr lang="en-US" sz="1400" dirty="0">
              <a:solidFill>
                <a:srgbClr val="FF0000"/>
              </a:solidFill>
            </a:endParaRPr>
          </a:p>
        </p:txBody>
      </p:sp>
    </p:spTree>
    <p:extLst>
      <p:ext uri="{BB962C8B-B14F-4D97-AF65-F5344CB8AC3E}">
        <p14:creationId xmlns:p14="http://schemas.microsoft.com/office/powerpoint/2010/main" val="51245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500446"/>
            <a:ext cx="6428445" cy="764122"/>
          </a:xfrm>
        </p:spPr>
        <p:txBody>
          <a:bodyPr>
            <a:noAutofit/>
          </a:bodyPr>
          <a:lstStyle/>
          <a:p>
            <a:r>
              <a:rPr lang="en-US" sz="5400" dirty="0" smtClean="0"/>
              <a:t>Resources</a:t>
            </a:r>
            <a:endParaRPr lang="en-US" sz="5400" dirty="0"/>
          </a:p>
        </p:txBody>
      </p:sp>
      <p:sp>
        <p:nvSpPr>
          <p:cNvPr id="3" name="Subtitle 2"/>
          <p:cNvSpPr>
            <a:spLocks noGrp="1"/>
          </p:cNvSpPr>
          <p:nvPr>
            <p:ph type="subTitle" idx="1"/>
          </p:nvPr>
        </p:nvSpPr>
        <p:spPr>
          <a:xfrm>
            <a:off x="1379144" y="3505200"/>
            <a:ext cx="6428445" cy="1334120"/>
          </a:xfrm>
        </p:spPr>
        <p:txBody>
          <a:bodyPr/>
          <a:lstStyle/>
          <a:p>
            <a:r>
              <a:rPr lang="en-US" dirty="0" smtClean="0">
                <a:hlinkClick r:id="rId2"/>
              </a:rPr>
              <a:t>Career Clusters Industry Classifications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604694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7BC686-8B8C-4CDE-9512-1FDB8C483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42343"/>
            <a:ext cx="3401192" cy="1616048"/>
          </a:xfrm>
          <a:prstGeom prst="rect">
            <a:avLst/>
          </a:prstGeom>
          <a:ln w="25400">
            <a:solidFill>
              <a:schemeClr val="accent1"/>
            </a:solidFill>
          </a:ln>
        </p:spPr>
      </p:pic>
      <p:sp>
        <p:nvSpPr>
          <p:cNvPr id="4" name="Title 3"/>
          <p:cNvSpPr>
            <a:spLocks noGrp="1"/>
          </p:cNvSpPr>
          <p:nvPr>
            <p:ph type="title"/>
          </p:nvPr>
        </p:nvSpPr>
        <p:spPr>
          <a:xfrm>
            <a:off x="944543" y="2358391"/>
            <a:ext cx="2624234" cy="2453676"/>
          </a:xfrm>
        </p:spPr>
        <p:txBody>
          <a:bodyPr>
            <a:normAutofit/>
          </a:bodyPr>
          <a:lstStyle/>
          <a:p>
            <a:r>
              <a:rPr lang="en-US" sz="4000" b="1" dirty="0" smtClean="0"/>
              <a:t>Getting Started Tips</a:t>
            </a:r>
            <a:endParaRPr lang="en-US" sz="4000" b="1" dirty="0"/>
          </a:p>
        </p:txBody>
      </p:sp>
      <p:sp>
        <p:nvSpPr>
          <p:cNvPr id="6" name="Content Placeholder 5">
            <a:extLst>
              <a:ext uri="{FF2B5EF4-FFF2-40B4-BE49-F238E27FC236}">
                <a16:creationId xmlns:a16="http://schemas.microsoft.com/office/drawing/2014/main" id="{1959773B-5F8F-480E-AA3F-46CF5417B48C}"/>
              </a:ext>
            </a:extLst>
          </p:cNvPr>
          <p:cNvSpPr>
            <a:spLocks noGrp="1"/>
          </p:cNvSpPr>
          <p:nvPr>
            <p:ph idx="1"/>
          </p:nvPr>
        </p:nvSpPr>
        <p:spPr>
          <a:xfrm>
            <a:off x="4007678" y="381000"/>
            <a:ext cx="4901137" cy="6024563"/>
          </a:xfrm>
        </p:spPr>
        <p:txBody>
          <a:bodyPr>
            <a:normAutofit/>
          </a:bodyPr>
          <a:lstStyle/>
          <a:p>
            <a:pPr>
              <a:lnSpc>
                <a:spcPct val="110000"/>
              </a:lnSpc>
            </a:pPr>
            <a:r>
              <a:rPr lang="en-US" sz="1800" b="1" u="sng" dirty="0" smtClean="0"/>
              <a:t>Get </a:t>
            </a:r>
            <a:r>
              <a:rPr lang="en-US" sz="1800" b="1" u="sng" dirty="0"/>
              <a:t>Started</a:t>
            </a:r>
          </a:p>
          <a:p>
            <a:pPr lvl="1">
              <a:lnSpc>
                <a:spcPct val="110000"/>
              </a:lnSpc>
            </a:pPr>
            <a:r>
              <a:rPr lang="en-US" sz="1800" dirty="0"/>
              <a:t>Use Word to create</a:t>
            </a:r>
          </a:p>
          <a:p>
            <a:pPr lvl="1">
              <a:lnSpc>
                <a:spcPct val="110000"/>
              </a:lnSpc>
            </a:pPr>
            <a:r>
              <a:rPr lang="en-US" sz="1800" dirty="0"/>
              <a:t>Copy / paste into website</a:t>
            </a:r>
          </a:p>
          <a:p>
            <a:pPr lvl="1">
              <a:lnSpc>
                <a:spcPct val="110000"/>
              </a:lnSpc>
            </a:pPr>
            <a:r>
              <a:rPr lang="en-US" sz="1800" dirty="0"/>
              <a:t>Use as a classroom activity (every Friday, 10 minute warm-up, etc.)</a:t>
            </a:r>
          </a:p>
          <a:p>
            <a:pPr lvl="1">
              <a:lnSpc>
                <a:spcPct val="110000"/>
              </a:lnSpc>
            </a:pPr>
            <a:r>
              <a:rPr lang="en-US" sz="1800" dirty="0"/>
              <a:t>Correct sentence structure</a:t>
            </a:r>
          </a:p>
          <a:p>
            <a:pPr lvl="1">
              <a:lnSpc>
                <a:spcPct val="110000"/>
              </a:lnSpc>
            </a:pPr>
            <a:r>
              <a:rPr lang="en-US" sz="1800" dirty="0"/>
              <a:t>Professional language</a:t>
            </a:r>
          </a:p>
          <a:p>
            <a:pPr lvl="1">
              <a:lnSpc>
                <a:spcPct val="110000"/>
              </a:lnSpc>
            </a:pPr>
            <a:r>
              <a:rPr lang="en-US" sz="1800" dirty="0"/>
              <a:t>Answer every question!</a:t>
            </a:r>
          </a:p>
          <a:p>
            <a:pPr lvl="1">
              <a:lnSpc>
                <a:spcPct val="110000"/>
              </a:lnSpc>
            </a:pPr>
            <a:r>
              <a:rPr lang="en-US" sz="1800" dirty="0"/>
              <a:t>Do not use the “I”, use business language instead</a:t>
            </a:r>
          </a:p>
          <a:p>
            <a:pPr lvl="1">
              <a:lnSpc>
                <a:spcPct val="110000"/>
              </a:lnSpc>
            </a:pPr>
            <a:r>
              <a:rPr lang="en-US" sz="1800" dirty="0"/>
              <a:t>Use the entire amount allowed for words</a:t>
            </a:r>
          </a:p>
          <a:p>
            <a:pPr lvl="1">
              <a:lnSpc>
                <a:spcPct val="110000"/>
              </a:lnSpc>
            </a:pPr>
            <a:r>
              <a:rPr lang="en-US" sz="1800" dirty="0"/>
              <a:t>Use the EXAMPLES to guide students</a:t>
            </a:r>
          </a:p>
          <a:p>
            <a:pPr>
              <a:lnSpc>
                <a:spcPct val="110000"/>
              </a:lnSpc>
            </a:pPr>
            <a:endParaRPr lang="en-US" sz="6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260" y="5789943"/>
            <a:ext cx="890555" cy="839457"/>
          </a:xfrm>
          <a:prstGeom prst="rect">
            <a:avLst/>
          </a:prstGeom>
        </p:spPr>
      </p:pic>
    </p:spTree>
    <p:extLst>
      <p:ext uri="{BB962C8B-B14F-4D97-AF65-F5344CB8AC3E}">
        <p14:creationId xmlns:p14="http://schemas.microsoft.com/office/powerpoint/2010/main" val="3162775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055278"/>
            <a:ext cx="6428445" cy="687922"/>
          </a:xfrm>
        </p:spPr>
        <p:txBody>
          <a:bodyPr>
            <a:noAutofit/>
          </a:bodyPr>
          <a:lstStyle/>
          <a:p>
            <a:r>
              <a:rPr lang="en-US" sz="5400" dirty="0" smtClean="0"/>
              <a:t>Resources</a:t>
            </a:r>
            <a:endParaRPr lang="en-US" sz="5400" dirty="0"/>
          </a:p>
        </p:txBody>
      </p:sp>
      <p:sp>
        <p:nvSpPr>
          <p:cNvPr id="3" name="Subtitle 2"/>
          <p:cNvSpPr>
            <a:spLocks noGrp="1"/>
          </p:cNvSpPr>
          <p:nvPr>
            <p:ph type="subTitle" idx="1"/>
          </p:nvPr>
        </p:nvSpPr>
        <p:spPr>
          <a:xfrm>
            <a:off x="1359091" y="3048000"/>
            <a:ext cx="6428445" cy="2227612"/>
          </a:xfrm>
        </p:spPr>
        <p:txBody>
          <a:bodyPr/>
          <a:lstStyle/>
          <a:p>
            <a:r>
              <a:rPr lang="en-US" dirty="0" smtClean="0">
                <a:hlinkClick r:id="rId2"/>
              </a:rPr>
              <a:t>Teacher Resources</a:t>
            </a:r>
            <a:endParaRPr lang="en-US" dirty="0" smtClean="0"/>
          </a:p>
          <a:p>
            <a:r>
              <a:rPr lang="en-US" dirty="0" smtClean="0">
                <a:hlinkClick r:id="rId3"/>
              </a:rPr>
              <a:t>Need help with business idea?</a:t>
            </a:r>
            <a:endParaRPr lang="en-US" dirty="0" smtClean="0"/>
          </a:p>
          <a:p>
            <a:r>
              <a:rPr lang="en-US" dirty="0" smtClean="0">
                <a:hlinkClick r:id="rId4"/>
              </a:rPr>
              <a:t>How To: Tips for Success</a:t>
            </a:r>
            <a:endParaRPr lang="en-US" dirty="0" smtClean="0"/>
          </a:p>
          <a:p>
            <a:r>
              <a:rPr lang="en-US" dirty="0" smtClean="0">
                <a:hlinkClick r:id="rId5"/>
              </a:rPr>
              <a:t>Starting Your Business Resources</a:t>
            </a:r>
            <a:endParaRPr lang="en-US" dirty="0" smtClean="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002841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050" y="2438400"/>
            <a:ext cx="6428445" cy="1810636"/>
          </a:xfrm>
        </p:spPr>
        <p:txBody>
          <a:bodyPr>
            <a:noAutofit/>
          </a:bodyPr>
          <a:lstStyle/>
          <a:p>
            <a:pPr lvl="0">
              <a:lnSpc>
                <a:spcPct val="120000"/>
              </a:lnSpc>
              <a:spcBef>
                <a:spcPts val="750"/>
              </a:spcBef>
              <a:buClr>
                <a:srgbClr val="0F6FC6"/>
              </a:buClr>
              <a:buSzPct val="110000"/>
            </a:pPr>
            <a:r>
              <a:rPr lang="en-US" sz="6000" b="1" dirty="0"/>
              <a:t>BIG Idea Entry Outline &amp; </a:t>
            </a:r>
            <a:r>
              <a:rPr lang="en-US" sz="6000" b="1" dirty="0" smtClean="0"/>
              <a:t>Resources</a:t>
            </a:r>
            <a:endParaRPr lang="en-US" sz="6000"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43376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 Profile</a:t>
            </a:r>
            <a:endParaRPr lang="en-US" sz="4000" dirty="0"/>
          </a:p>
        </p:txBody>
      </p:sp>
      <p:sp>
        <p:nvSpPr>
          <p:cNvPr id="3" name="Content Placeholder 2"/>
          <p:cNvSpPr>
            <a:spLocks noGrp="1"/>
          </p:cNvSpPr>
          <p:nvPr>
            <p:ph idx="1"/>
          </p:nvPr>
        </p:nvSpPr>
        <p:spPr>
          <a:xfrm>
            <a:off x="4415686" y="1066800"/>
            <a:ext cx="4095643" cy="4984085"/>
          </a:xfrm>
        </p:spPr>
        <p:txBody>
          <a:bodyPr/>
          <a:lstStyle/>
          <a:p>
            <a:r>
              <a:rPr lang="en-US" dirty="0" smtClean="0"/>
              <a:t>Students will start by creating a login account and adding profile data including:</a:t>
            </a:r>
          </a:p>
          <a:p>
            <a:r>
              <a:rPr lang="en-US" dirty="0" smtClean="0"/>
              <a:t>Student Contact Info</a:t>
            </a:r>
          </a:p>
          <a:p>
            <a:r>
              <a:rPr lang="en-US" dirty="0" smtClean="0"/>
              <a:t>School and Advisor</a:t>
            </a:r>
          </a:p>
          <a:p>
            <a:r>
              <a:rPr lang="en-US" dirty="0" smtClean="0"/>
              <a:t>Business Name</a:t>
            </a:r>
          </a:p>
          <a:p>
            <a:r>
              <a:rPr lang="en-US" dirty="0"/>
              <a:t>Eligibility for Special Awards</a:t>
            </a:r>
          </a:p>
          <a:p>
            <a:r>
              <a:rPr lang="en-US" dirty="0"/>
              <a:t>Industry </a:t>
            </a:r>
            <a:r>
              <a:rPr lang="en-US" dirty="0" smtClean="0"/>
              <a:t>Classification</a:t>
            </a:r>
          </a:p>
          <a:p>
            <a:r>
              <a:rPr lang="en-US" dirty="0"/>
              <a:t>Other Team Members (if applicable</a:t>
            </a:r>
            <a:r>
              <a:rPr lang="en-US" dirty="0" smtClean="0"/>
              <a:t>)</a:t>
            </a:r>
            <a:endParaRPr lang="en-US" dirty="0"/>
          </a:p>
          <a:p>
            <a:pPr marL="0" indent="0">
              <a:buNone/>
            </a:pPr>
            <a:endParaRPr lang="en-US" dirty="0" smtClean="0"/>
          </a:p>
          <a:p>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300659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2362200"/>
            <a:ext cx="2624234" cy="2453676"/>
          </a:xfrm>
        </p:spPr>
        <p:txBody>
          <a:bodyPr vert="horz" lIns="228600" tIns="228600" rIns="228600" bIns="228600" rtlCol="0" anchor="ctr">
            <a:normAutofit/>
          </a:bodyPr>
          <a:lstStyle/>
          <a:p>
            <a:pPr defTabSz="914400"/>
            <a:r>
              <a:rPr lang="en-US" sz="4000" spc="-150" dirty="0"/>
              <a:t>Concept Overview</a:t>
            </a:r>
          </a:p>
        </p:txBody>
      </p:sp>
      <p:sp>
        <p:nvSpPr>
          <p:cNvPr id="6" name="Content Placeholder 5">
            <a:extLst>
              <a:ext uri="{FF2B5EF4-FFF2-40B4-BE49-F238E27FC236}">
                <a16:creationId xmlns:a16="http://schemas.microsoft.com/office/drawing/2014/main" id="{4D858AC5-6366-47F7-84DD-0431FBA8321F}"/>
              </a:ext>
            </a:extLst>
          </p:cNvPr>
          <p:cNvSpPr>
            <a:spLocks noGrp="1"/>
          </p:cNvSpPr>
          <p:nvPr>
            <p:ph sz="half" idx="1"/>
          </p:nvPr>
        </p:nvSpPr>
        <p:spPr>
          <a:xfrm>
            <a:off x="4038599" y="2872410"/>
            <a:ext cx="4511641" cy="3680790"/>
          </a:xfrm>
        </p:spPr>
        <p:txBody>
          <a:bodyPr vert="horz" lIns="91440" tIns="45720" rIns="91440" bIns="45720" rtlCol="0" anchor="ctr">
            <a:normAutofit/>
          </a:bodyPr>
          <a:lstStyle/>
          <a:p>
            <a:pPr indent="-228600" defTabSz="914400">
              <a:lnSpc>
                <a:spcPct val="110000"/>
              </a:lnSpc>
            </a:pPr>
            <a:r>
              <a:rPr lang="en-US" sz="1800" b="1" u="sng" dirty="0"/>
              <a:t>Concept </a:t>
            </a:r>
            <a:r>
              <a:rPr lang="en-US" sz="1800" b="1" u="sng" dirty="0" smtClean="0"/>
              <a:t>Overview (75 words)</a:t>
            </a:r>
            <a:endParaRPr lang="en-US" sz="1600" dirty="0" smtClean="0"/>
          </a:p>
          <a:p>
            <a:pPr lvl="1" indent="-228600" defTabSz="914400">
              <a:lnSpc>
                <a:spcPct val="110000"/>
              </a:lnSpc>
            </a:pPr>
            <a:r>
              <a:rPr lang="en-US" sz="1600" dirty="0" smtClean="0"/>
              <a:t>Summary of the idea</a:t>
            </a:r>
          </a:p>
          <a:p>
            <a:pPr lvl="1" indent="-228600" defTabSz="914400">
              <a:lnSpc>
                <a:spcPct val="110000"/>
              </a:lnSpc>
            </a:pPr>
            <a:r>
              <a:rPr lang="en-US" sz="1600" dirty="0" smtClean="0"/>
              <a:t>Correct </a:t>
            </a:r>
            <a:r>
              <a:rPr lang="en-US" sz="1600" dirty="0"/>
              <a:t>sentence structure</a:t>
            </a:r>
          </a:p>
          <a:p>
            <a:pPr marL="365760" lvl="1" indent="-228600" defTabSz="914400">
              <a:lnSpc>
                <a:spcPct val="110000"/>
              </a:lnSpc>
            </a:pPr>
            <a:endParaRPr lang="en-US" sz="1600" dirty="0"/>
          </a:p>
          <a:p>
            <a:pPr lvl="1" indent="-228600" defTabSz="914400">
              <a:lnSpc>
                <a:spcPct val="110000"/>
              </a:lnSpc>
            </a:pPr>
            <a:r>
              <a:rPr lang="en-US" sz="1800" b="1" u="sng" dirty="0"/>
              <a:t>Questions:</a:t>
            </a:r>
          </a:p>
          <a:p>
            <a:pPr lvl="2" indent="-228600" defTabSz="914400">
              <a:lnSpc>
                <a:spcPct val="110000"/>
              </a:lnSpc>
            </a:pPr>
            <a:r>
              <a:rPr lang="en-US" sz="1600" dirty="0"/>
              <a:t>What is your business idea?</a:t>
            </a:r>
          </a:p>
          <a:p>
            <a:pPr lvl="2" indent="-228600" defTabSz="914400">
              <a:lnSpc>
                <a:spcPct val="110000"/>
              </a:lnSpc>
            </a:pPr>
            <a:r>
              <a:rPr lang="en-US" sz="1600" dirty="0"/>
              <a:t>What is the problem you are trying to solve or need you are satisfying, and for whom?</a:t>
            </a:r>
          </a:p>
          <a:p>
            <a:pPr indent="-228600" defTabSz="914400">
              <a:lnSpc>
                <a:spcPct val="110000"/>
              </a:lnSpc>
            </a:pPr>
            <a:endParaRPr lang="en-US" dirty="0"/>
          </a:p>
        </p:txBody>
      </p:sp>
      <p:pic>
        <p:nvPicPr>
          <p:cNvPr id="8" name="Content Placeholder 7">
            <a:extLst>
              <a:ext uri="{FF2B5EF4-FFF2-40B4-BE49-F238E27FC236}">
                <a16:creationId xmlns:a16="http://schemas.microsoft.com/office/drawing/2014/main" id="{B0757DD2-2826-40E5-BA5D-360E67F5E657}"/>
              </a:ext>
            </a:extLst>
          </p:cNvPr>
          <p:cNvPicPr>
            <a:picLocks noGrp="1" noChangeAspect="1"/>
          </p:cNvPicPr>
          <p:nvPr>
            <p:ph sz="half" idx="2"/>
          </p:nvPr>
        </p:nvPicPr>
        <p:blipFill rotWithShape="1">
          <a:blip r:embed="rId2"/>
          <a:srcRect l="7523" r="5856" b="-2"/>
          <a:stretch/>
        </p:blipFill>
        <p:spPr>
          <a:xfrm>
            <a:off x="4038599" y="804037"/>
            <a:ext cx="4504251" cy="1806434"/>
          </a:xfrm>
          <a:prstGeom prst="rect">
            <a:avLst/>
          </a:prstGeom>
          <a:ln w="25400">
            <a:solidFill>
              <a:schemeClr val="accent1"/>
            </a:solidFill>
          </a:ln>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08" y="5928519"/>
            <a:ext cx="890555" cy="839457"/>
          </a:xfrm>
          <a:prstGeom prst="rect">
            <a:avLst/>
          </a:prstGeom>
        </p:spPr>
      </p:pic>
    </p:spTree>
    <p:extLst>
      <p:ext uri="{BB962C8B-B14F-4D97-AF65-F5344CB8AC3E}">
        <p14:creationId xmlns:p14="http://schemas.microsoft.com/office/powerpoint/2010/main" val="349909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Concept Overview</a:t>
            </a:r>
            <a:endParaRPr lang="en-US" sz="4000" b="1" dirty="0"/>
          </a:p>
        </p:txBody>
      </p:sp>
      <p:sp>
        <p:nvSpPr>
          <p:cNvPr id="2" name="Content Placeholder 1"/>
          <p:cNvSpPr>
            <a:spLocks noGrp="1"/>
          </p:cNvSpPr>
          <p:nvPr>
            <p:ph sz="half" idx="2"/>
          </p:nvPr>
        </p:nvSpPr>
        <p:spPr>
          <a:xfrm>
            <a:off x="4343400" y="184659"/>
            <a:ext cx="4648200" cy="6488681"/>
          </a:xfrm>
        </p:spPr>
        <p:txBody>
          <a:bodyPr>
            <a:noAutofit/>
          </a:bodyPr>
          <a:lstStyle/>
          <a:p>
            <a:r>
              <a:rPr lang="en-US" sz="1200" b="1" u="sng" dirty="0"/>
              <a:t>EXAMPLE:</a:t>
            </a:r>
          </a:p>
          <a:p>
            <a:pPr lvl="1"/>
            <a:r>
              <a:rPr lang="en-US" sz="1200" dirty="0"/>
              <a:t>Prairie Hill Lawn Care will serve the newly developed Prairie Hill neighborhood where homeowners want to have a nice lawn but may not have the time or equipment to care for the lawn themselves.  In this upscale development, our customers are homeowners who can afford lawn care services.</a:t>
            </a:r>
          </a:p>
          <a:p>
            <a:pPr lvl="2"/>
            <a:r>
              <a:rPr lang="en-US" dirty="0"/>
              <a:t>Word Count: 49</a:t>
            </a:r>
          </a:p>
          <a:p>
            <a:pPr marL="365760" lvl="1" indent="0">
              <a:buNone/>
            </a:pPr>
            <a:endParaRPr lang="en-US" sz="800" dirty="0"/>
          </a:p>
          <a:p>
            <a:r>
              <a:rPr lang="en-US" sz="1200" b="1" u="sng" dirty="0"/>
              <a:t>Did you include / Use the Rubric:</a:t>
            </a:r>
          </a:p>
          <a:p>
            <a:pPr lvl="1"/>
            <a:r>
              <a:rPr lang="en-US" sz="1200" dirty="0"/>
              <a:t>Who</a:t>
            </a:r>
          </a:p>
          <a:p>
            <a:pPr lvl="1"/>
            <a:r>
              <a:rPr lang="en-US" sz="1200" dirty="0"/>
              <a:t>What</a:t>
            </a:r>
          </a:p>
          <a:p>
            <a:pPr lvl="1"/>
            <a:r>
              <a:rPr lang="en-US" sz="1200" dirty="0"/>
              <a:t>Where</a:t>
            </a:r>
          </a:p>
          <a:p>
            <a:pPr lvl="1"/>
            <a:r>
              <a:rPr lang="en-US" sz="1200" dirty="0"/>
              <a:t>When </a:t>
            </a:r>
          </a:p>
          <a:p>
            <a:pPr lvl="1"/>
            <a:r>
              <a:rPr lang="en-US" sz="1200" dirty="0"/>
              <a:t>Why</a:t>
            </a:r>
          </a:p>
          <a:p>
            <a:pPr lvl="1"/>
            <a:r>
              <a:rPr lang="en-US" sz="1200" dirty="0"/>
              <a:t>For whom?</a:t>
            </a:r>
          </a:p>
          <a:p>
            <a:pPr marL="365760" lvl="1" indent="0">
              <a:buNone/>
            </a:pPr>
            <a:endParaRPr lang="en-US" sz="1200" dirty="0"/>
          </a:p>
          <a:p>
            <a:pPr lvl="1"/>
            <a:r>
              <a:rPr lang="en-US" sz="1200" b="1" u="sng" dirty="0"/>
              <a:t>What can be added:</a:t>
            </a:r>
          </a:p>
          <a:p>
            <a:pPr lvl="2"/>
            <a:r>
              <a:rPr lang="en-US" dirty="0"/>
              <a:t>What need is being met?</a:t>
            </a:r>
          </a:p>
          <a:p>
            <a:pPr lvl="2"/>
            <a:r>
              <a:rPr lang="en-US" dirty="0"/>
              <a:t>Target market?</a:t>
            </a:r>
          </a:p>
          <a:p>
            <a:pPr lvl="2"/>
            <a:r>
              <a:rPr lang="en-US" dirty="0"/>
              <a:t>Socioeconomic class / gender?</a:t>
            </a:r>
          </a:p>
          <a:p>
            <a:pPr lvl="2"/>
            <a:r>
              <a:rPr lang="en-US" dirty="0" smtClean="0"/>
              <a:t>First </a:t>
            </a:r>
            <a:r>
              <a:rPr lang="en-US" dirty="0"/>
              <a:t>mover advantage</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665275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286000"/>
            <a:ext cx="6428445" cy="687922"/>
          </a:xfrm>
        </p:spPr>
        <p:txBody>
          <a:bodyPr>
            <a:normAutofit fontScale="90000"/>
          </a:bodyPr>
          <a:lstStyle/>
          <a:p>
            <a:r>
              <a:rPr lang="en-US" sz="6000" dirty="0" smtClean="0"/>
              <a:t>Resources</a:t>
            </a:r>
            <a:endParaRPr lang="en-US" dirty="0"/>
          </a:p>
        </p:txBody>
      </p:sp>
      <p:sp>
        <p:nvSpPr>
          <p:cNvPr id="3" name="Subtitle 2"/>
          <p:cNvSpPr>
            <a:spLocks noGrp="1"/>
          </p:cNvSpPr>
          <p:nvPr>
            <p:ph type="subTitle" idx="1"/>
          </p:nvPr>
        </p:nvSpPr>
        <p:spPr>
          <a:xfrm>
            <a:off x="1359091" y="3200400"/>
            <a:ext cx="6428445" cy="2075212"/>
          </a:xfrm>
        </p:spPr>
        <p:txBody>
          <a:bodyPr/>
          <a:lstStyle/>
          <a:p>
            <a:r>
              <a:rPr lang="en-US" dirty="0" smtClean="0">
                <a:hlinkClick r:id="rId2"/>
              </a:rPr>
              <a:t>How To: Concept Overview</a:t>
            </a:r>
            <a:endParaRPr lang="en-US" dirty="0" smtClean="0"/>
          </a:p>
          <a:p>
            <a:r>
              <a:rPr lang="en-US" dirty="0" smtClean="0">
                <a:hlinkClick r:id="rId3"/>
              </a:rPr>
              <a:t>Elevator Pitches</a:t>
            </a:r>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44368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62" y="1143000"/>
            <a:ext cx="4162952" cy="685800"/>
          </a:xfrm>
        </p:spPr>
        <p:txBody>
          <a:bodyPr>
            <a:noAutofit/>
          </a:bodyPr>
          <a:lstStyle/>
          <a:p>
            <a:r>
              <a:rPr lang="en-US" sz="4000" dirty="0" smtClean="0"/>
              <a:t>What’s Inside?</a:t>
            </a:r>
            <a:endParaRPr lang="en-US" sz="4000" dirty="0"/>
          </a:p>
        </p:txBody>
      </p:sp>
      <p:sp>
        <p:nvSpPr>
          <p:cNvPr id="3" name="Text Placeholder 2"/>
          <p:cNvSpPr>
            <a:spLocks noGrp="1"/>
          </p:cNvSpPr>
          <p:nvPr>
            <p:ph type="body" idx="1"/>
          </p:nvPr>
        </p:nvSpPr>
        <p:spPr>
          <a:xfrm>
            <a:off x="2438400" y="1676400"/>
            <a:ext cx="4162952" cy="3440635"/>
          </a:xfrm>
        </p:spPr>
        <p:txBody>
          <a:bodyPr>
            <a:noAutofit/>
          </a:bodyPr>
          <a:lstStyle/>
          <a:p>
            <a:endParaRPr lang="en-US" sz="2400" dirty="0" smtClean="0"/>
          </a:p>
          <a:p>
            <a:r>
              <a:rPr lang="en-US" sz="2400" dirty="0" smtClean="0"/>
              <a:t>BIG Idea Overview &amp; Prizes</a:t>
            </a:r>
          </a:p>
          <a:p>
            <a:r>
              <a:rPr lang="en-US" sz="2400" dirty="0" smtClean="0">
                <a:solidFill>
                  <a:schemeClr val="bg1"/>
                </a:solidFill>
              </a:rPr>
              <a:t>Getting Started</a:t>
            </a:r>
          </a:p>
          <a:p>
            <a:r>
              <a:rPr lang="en-US" sz="2400" dirty="0" smtClean="0"/>
              <a:t>BIG Idea Entry Outline &amp; Resources</a:t>
            </a:r>
          </a:p>
          <a:p>
            <a:r>
              <a:rPr lang="en-US" sz="2400" dirty="0" smtClean="0">
                <a:solidFill>
                  <a:schemeClr val="bg1"/>
                </a:solidFill>
              </a:rPr>
              <a:t>Final Competition Outline &amp; Resources </a:t>
            </a:r>
            <a:endParaRPr lang="en-US" sz="24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667154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Product </a:t>
            </a:r>
            <a:r>
              <a:rPr lang="en-US" sz="4000" dirty="0" smtClean="0"/>
              <a:t/>
            </a:r>
            <a:br>
              <a:rPr lang="en-US" sz="4000" dirty="0" smtClean="0"/>
            </a:br>
            <a:r>
              <a:rPr lang="en-US" sz="4000" dirty="0" smtClean="0"/>
              <a:t>or </a:t>
            </a:r>
            <a:br>
              <a:rPr lang="en-US" sz="4000" dirty="0" smtClean="0"/>
            </a:br>
            <a:r>
              <a:rPr lang="en-US" sz="4000" dirty="0" smtClean="0"/>
              <a:t>Service</a:t>
            </a:r>
            <a:endParaRPr lang="en-US" sz="4000" dirty="0"/>
          </a:p>
        </p:txBody>
      </p:sp>
      <p:sp>
        <p:nvSpPr>
          <p:cNvPr id="8" name="Content Placeholder 7"/>
          <p:cNvSpPr>
            <a:spLocks noGrp="1"/>
          </p:cNvSpPr>
          <p:nvPr>
            <p:ph idx="1"/>
          </p:nvPr>
        </p:nvSpPr>
        <p:spPr>
          <a:xfrm>
            <a:off x="4114800" y="1981200"/>
            <a:ext cx="4724400" cy="4724400"/>
          </a:xfrm>
        </p:spPr>
        <p:txBody>
          <a:bodyPr>
            <a:normAutofit/>
          </a:bodyPr>
          <a:lstStyle/>
          <a:p>
            <a:r>
              <a:rPr lang="en-US" sz="1800" b="1" u="sng" dirty="0"/>
              <a:t>Product or </a:t>
            </a:r>
            <a:r>
              <a:rPr lang="en-US" sz="1800" b="1" u="sng" dirty="0" smtClean="0"/>
              <a:t>Service (250 words)</a:t>
            </a:r>
            <a:endParaRPr lang="en-US" sz="1800" b="1" u="sng" dirty="0"/>
          </a:p>
          <a:p>
            <a:pPr lvl="1"/>
            <a:r>
              <a:rPr lang="en-US" sz="1600" dirty="0" smtClean="0"/>
              <a:t>Describe what your business sells</a:t>
            </a:r>
          </a:p>
          <a:p>
            <a:r>
              <a:rPr lang="en-US" sz="2000" b="1" u="sng" dirty="0" smtClean="0"/>
              <a:t>Questions:</a:t>
            </a:r>
            <a:endParaRPr lang="en-US" dirty="0"/>
          </a:p>
          <a:p>
            <a:pPr lvl="2"/>
            <a:r>
              <a:rPr lang="en-US" sz="1600" dirty="0"/>
              <a:t>What is the product or service?</a:t>
            </a:r>
          </a:p>
          <a:p>
            <a:pPr lvl="2"/>
            <a:r>
              <a:rPr lang="en-US" sz="1600" dirty="0"/>
              <a:t>How will the product be produced or the service performed?</a:t>
            </a:r>
          </a:p>
          <a:p>
            <a:pPr lvl="2"/>
            <a:r>
              <a:rPr lang="en-US" sz="1600" dirty="0"/>
              <a:t>What are the features and benefits of the product or service and its potential drawbacks?</a:t>
            </a:r>
          </a:p>
          <a:p>
            <a:pPr lvl="2"/>
            <a:r>
              <a:rPr lang="en-US" sz="1600" dirty="0"/>
              <a:t>What are the unique aspects of your product or service?</a:t>
            </a:r>
          </a:p>
          <a:p>
            <a:pPr marL="365760" lvl="1" indent="0">
              <a:buNone/>
            </a:pPr>
            <a:endParaRPr lang="en-US" dirty="0"/>
          </a:p>
        </p:txBody>
      </p:sp>
      <p:pic>
        <p:nvPicPr>
          <p:cNvPr id="5" name="Picture 4">
            <a:extLst>
              <a:ext uri="{FF2B5EF4-FFF2-40B4-BE49-F238E27FC236}">
                <a16:creationId xmlns:a16="http://schemas.microsoft.com/office/drawing/2014/main" id="{ACD15939-7B16-46CD-A326-FFA72386B1E6}"/>
              </a:ext>
            </a:extLst>
          </p:cNvPr>
          <p:cNvPicPr>
            <a:picLocks noChangeAspect="1"/>
          </p:cNvPicPr>
          <p:nvPr/>
        </p:nvPicPr>
        <p:blipFill>
          <a:blip r:embed="rId2"/>
          <a:stretch>
            <a:fillRect/>
          </a:stretch>
        </p:blipFill>
        <p:spPr>
          <a:xfrm>
            <a:off x="176212" y="685800"/>
            <a:ext cx="8791575" cy="1495425"/>
          </a:xfrm>
          <a:prstGeom prst="rect">
            <a:avLst/>
          </a:prstGeom>
          <a:ln w="2540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01454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7149" y="1371600"/>
            <a:ext cx="3020223" cy="4171278"/>
          </a:xfrm>
        </p:spPr>
        <p:txBody>
          <a:bodyPr>
            <a:normAutofit/>
          </a:bodyPr>
          <a:lstStyle/>
          <a:p>
            <a:r>
              <a:rPr lang="en-US" sz="4000" b="1" dirty="0">
                <a:solidFill>
                  <a:schemeClr val="bg1"/>
                </a:solidFill>
              </a:rPr>
              <a:t>Product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or</a:t>
            </a:r>
            <a:br>
              <a:rPr lang="en-US" sz="4000" b="1" dirty="0" smtClean="0">
                <a:solidFill>
                  <a:schemeClr val="bg1"/>
                </a:solidFill>
              </a:rPr>
            </a:br>
            <a:r>
              <a:rPr lang="en-US" sz="4000" b="1" dirty="0" smtClean="0">
                <a:solidFill>
                  <a:schemeClr val="bg1"/>
                </a:solidFill>
              </a:rPr>
              <a:t> </a:t>
            </a:r>
            <a:r>
              <a:rPr lang="en-US" sz="4000" b="1" dirty="0">
                <a:solidFill>
                  <a:schemeClr val="bg1"/>
                </a:solidFill>
              </a:rPr>
              <a:t>Service</a:t>
            </a:r>
          </a:p>
        </p:txBody>
      </p:sp>
      <p:sp>
        <p:nvSpPr>
          <p:cNvPr id="2" name="Content Placeholder 1"/>
          <p:cNvSpPr>
            <a:spLocks noGrp="1"/>
          </p:cNvSpPr>
          <p:nvPr>
            <p:ph idx="1"/>
          </p:nvPr>
        </p:nvSpPr>
        <p:spPr>
          <a:xfrm>
            <a:off x="3737372" y="152401"/>
            <a:ext cx="5151835" cy="5541962"/>
          </a:xfrm>
        </p:spPr>
        <p:txBody>
          <a:bodyPr>
            <a:normAutofit fontScale="92500" lnSpcReduction="10000"/>
          </a:bodyPr>
          <a:lstStyle/>
          <a:p>
            <a:pPr>
              <a:lnSpc>
                <a:spcPct val="110000"/>
              </a:lnSpc>
            </a:pPr>
            <a:r>
              <a:rPr lang="en-US" sz="1400" b="1" u="sng" dirty="0"/>
              <a:t>EXAMPLE</a:t>
            </a:r>
          </a:p>
          <a:p>
            <a:pPr lvl="1">
              <a:lnSpc>
                <a:spcPct val="110000"/>
              </a:lnSpc>
            </a:pPr>
            <a:r>
              <a:rPr lang="en-US" dirty="0"/>
              <a:t>Prairie Hill Lawn Care will offer lawn care services to the Prairie hill neighborhood by providing quality service at an affordable price.  Prairie Hill resident take great pride in their new homes and are interested in having a good looking, well-kept yard.  The services will include cutting the lawn, trimming the edges and bagging the cuttings.  Currently, there is not a contracted lawn care provider in this development.  That is why our business will be the first mover into this location.  No other landscaping services will be provided by this business at this time.  We seek to target busy professionals with careers and families as well as renters and owners who do not have lawn care equipment or do not care for their yard themselves.  It is estimated that a lawn cutting service is needed mid-April through the end of October for a total of 26 weeks of service but is subject to change depending on weather conditions.  It is estimated that the average lawn will need cutting twice a week during the peak season of June – August and once a week during other times, again, subject to weather conditions.  I will provide the services myself as owner and seek to develop a relationship with customers by gather specific information from them about their lawn care needs.</a:t>
            </a:r>
          </a:p>
          <a:p>
            <a:pPr marL="365760" lvl="1" indent="0">
              <a:lnSpc>
                <a:spcPct val="110000"/>
              </a:lnSpc>
              <a:buNone/>
            </a:pPr>
            <a:endParaRPr lang="en-US" dirty="0"/>
          </a:p>
          <a:p>
            <a:pPr lvl="1">
              <a:lnSpc>
                <a:spcPct val="110000"/>
              </a:lnSpc>
            </a:pPr>
            <a:r>
              <a:rPr lang="en-US" b="1" dirty="0"/>
              <a:t>Word Count: </a:t>
            </a:r>
            <a:r>
              <a:rPr lang="en-US" dirty="0"/>
              <a:t>218</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35508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981200"/>
            <a:ext cx="6580845" cy="3505200"/>
          </a:xfrm>
        </p:spPr>
        <p:txBody>
          <a:bodyPr>
            <a:normAutofit fontScale="90000"/>
          </a:bodyPr>
          <a:lstStyle/>
          <a:p>
            <a:pPr marL="365760" lvl="1" indent="0"/>
            <a:r>
              <a:rPr lang="en-US" dirty="0"/>
              <a:t/>
            </a:r>
            <a:br>
              <a:rPr lang="en-US" dirty="0"/>
            </a:br>
            <a:r>
              <a:rPr lang="en-US" sz="2200" b="1" u="sng" dirty="0">
                <a:solidFill>
                  <a:schemeClr val="bg1"/>
                </a:solidFill>
              </a:rPr>
              <a:t>What can be added:</a:t>
            </a: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Be </a:t>
            </a:r>
            <a:r>
              <a:rPr lang="en-US" dirty="0" smtClean="0">
                <a:solidFill>
                  <a:schemeClr val="bg1"/>
                </a:solidFill>
              </a:rPr>
              <a:t>SPECIFIC – assume the reader does not know your                          product</a:t>
            </a:r>
            <a:r>
              <a:rPr lang="en-US" dirty="0">
                <a:solidFill>
                  <a:schemeClr val="bg1"/>
                </a:solidFill>
              </a:rPr>
              <a:t/>
            </a:r>
            <a:br>
              <a:rPr lang="en-US" dirty="0">
                <a:solidFill>
                  <a:schemeClr val="bg1"/>
                </a:solidFill>
              </a:rPr>
            </a:br>
            <a:r>
              <a:rPr lang="en-US" dirty="0">
                <a:solidFill>
                  <a:schemeClr val="bg1"/>
                </a:solidFill>
              </a:rPr>
              <a:t>     Future goals</a:t>
            </a:r>
            <a:br>
              <a:rPr lang="en-US" dirty="0">
                <a:solidFill>
                  <a:schemeClr val="bg1"/>
                </a:solidFill>
              </a:rPr>
            </a:br>
            <a:r>
              <a:rPr lang="en-US" dirty="0">
                <a:solidFill>
                  <a:schemeClr val="bg1"/>
                </a:solidFill>
              </a:rPr>
              <a:t>     Staff / employees that will provide products / services</a:t>
            </a:r>
            <a:br>
              <a:rPr lang="en-US" dirty="0">
                <a:solidFill>
                  <a:schemeClr val="bg1"/>
                </a:solidFill>
              </a:rPr>
            </a:br>
            <a:r>
              <a:rPr lang="en-US" dirty="0">
                <a:solidFill>
                  <a:schemeClr val="bg1"/>
                </a:solidFill>
              </a:rPr>
              <a:t>     Potential drawbacks </a:t>
            </a:r>
            <a:r>
              <a:rPr lang="en-US" dirty="0" smtClean="0">
                <a:solidFill>
                  <a:schemeClr val="bg1"/>
                </a:solidFill>
              </a:rPr>
              <a:t>- include inexperience </a:t>
            </a:r>
            <a:r>
              <a:rPr lang="en-US" dirty="0">
                <a:solidFill>
                  <a:schemeClr val="bg1"/>
                </a:solidFill>
              </a:rPr>
              <a:t>of owner</a:t>
            </a:r>
            <a:br>
              <a:rPr lang="en-US" dirty="0">
                <a:solidFill>
                  <a:schemeClr val="bg1"/>
                </a:solidFill>
              </a:rPr>
            </a:br>
            <a:r>
              <a:rPr lang="en-US" dirty="0" smtClean="0">
                <a:solidFill>
                  <a:schemeClr val="bg1"/>
                </a:solidFill>
              </a:rPr>
              <a:t>     </a:t>
            </a:r>
            <a:r>
              <a:rPr lang="en-US" dirty="0">
                <a:solidFill>
                  <a:schemeClr val="bg1"/>
                </a:solidFill>
              </a:rPr>
              <a:t>Cost effective</a:t>
            </a:r>
            <a:br>
              <a:rPr lang="en-US" dirty="0">
                <a:solidFill>
                  <a:schemeClr val="bg1"/>
                </a:solidFill>
              </a:rPr>
            </a:br>
            <a:r>
              <a:rPr lang="en-US" dirty="0">
                <a:solidFill>
                  <a:schemeClr val="bg1"/>
                </a:solidFill>
              </a:rPr>
              <a:t> </a:t>
            </a:r>
            <a:r>
              <a:rPr lang="en-US" dirty="0" smtClean="0">
                <a:solidFill>
                  <a:schemeClr val="bg1"/>
                </a:solidFill>
              </a:rPr>
              <a:t>    Cost </a:t>
            </a:r>
            <a:r>
              <a:rPr lang="en-US" dirty="0">
                <a:solidFill>
                  <a:schemeClr val="bg1"/>
                </a:solidFill>
              </a:rPr>
              <a:t>of product / service</a:t>
            </a:r>
            <a:br>
              <a:rPr lang="en-US" dirty="0">
                <a:solidFill>
                  <a:schemeClr val="bg1"/>
                </a:solidFill>
              </a:rPr>
            </a:br>
            <a:r>
              <a:rPr lang="en-US" dirty="0">
                <a:solidFill>
                  <a:schemeClr val="bg1"/>
                </a:solidFill>
              </a:rPr>
              <a:t>     Cost of employees / staff</a:t>
            </a:r>
            <a:br>
              <a:rPr lang="en-US" dirty="0">
                <a:solidFill>
                  <a:schemeClr val="bg1"/>
                </a:solidFill>
              </a:rPr>
            </a:br>
            <a:r>
              <a:rPr lang="en-US" dirty="0">
                <a:solidFill>
                  <a:schemeClr val="bg1"/>
                </a:solidFill>
              </a:rPr>
              <a:t>     Cost of goods </a:t>
            </a:r>
            <a:r>
              <a:rPr lang="en-US" dirty="0" smtClean="0">
                <a:solidFill>
                  <a:schemeClr val="bg1"/>
                </a:solidFill>
              </a:rPr>
              <a:t>sold</a:t>
            </a:r>
            <a:br>
              <a:rPr lang="en-US" dirty="0" smtClean="0">
                <a:solidFill>
                  <a:schemeClr val="bg1"/>
                </a:solidFill>
              </a:rPr>
            </a:br>
            <a:r>
              <a:rPr lang="en-US" dirty="0" smtClean="0">
                <a:solidFill>
                  <a:schemeClr val="bg1"/>
                </a:solidFill>
              </a:rPr>
              <a:t>     Package options</a:t>
            </a:r>
            <a:r>
              <a:rPr lang="en-US" dirty="0">
                <a:solidFill>
                  <a:schemeClr val="bg1"/>
                </a:solidFill>
              </a:rPr>
              <a:t/>
            </a:r>
            <a:br>
              <a:rPr lang="en-US" dirty="0">
                <a:solidFill>
                  <a:schemeClr val="bg1"/>
                </a:solidFill>
              </a:rPr>
            </a:br>
            <a:r>
              <a:rPr lang="en-US" b="1" dirty="0">
                <a:solidFill>
                  <a:schemeClr val="bg1"/>
                </a:solidFill>
              </a:rPr>
              <a:t>Breakeven point!  Judges love this part</a:t>
            </a:r>
            <a:r>
              <a:rPr lang="en-US" b="1" dirty="0" smtClean="0">
                <a:solidFill>
                  <a:schemeClr val="bg1"/>
                </a:solidFill>
              </a:rPr>
              <a:t>!</a:t>
            </a:r>
            <a:br>
              <a:rPr lang="en-US" b="1" dirty="0" smtClean="0">
                <a:solidFill>
                  <a:schemeClr val="bg1"/>
                </a:solidFill>
              </a:rPr>
            </a:br>
            <a:r>
              <a:rPr lang="en-US" b="1" dirty="0"/>
              <a:t/>
            </a:r>
            <a:br>
              <a:rPr lang="en-US" b="1" dirty="0"/>
            </a:br>
            <a:endParaRPr lang="en-US" dirty="0"/>
          </a:p>
        </p:txBody>
      </p:sp>
      <p:sp>
        <p:nvSpPr>
          <p:cNvPr id="2" name="Content Placeholder 1"/>
          <p:cNvSpPr>
            <a:spLocks noGrp="1"/>
          </p:cNvSpPr>
          <p:nvPr>
            <p:ph type="subTitle" idx="1"/>
          </p:nvPr>
        </p:nvSpPr>
        <p:spPr>
          <a:xfrm>
            <a:off x="1295400" y="1219200"/>
            <a:ext cx="6428445" cy="609600"/>
          </a:xfrm>
        </p:spPr>
        <p:txBody>
          <a:bodyPr>
            <a:normAutofit fontScale="62500" lnSpcReduction="20000"/>
          </a:bodyPr>
          <a:lstStyle/>
          <a:p>
            <a:pPr lvl="1"/>
            <a:endParaRPr lang="en-US" dirty="0"/>
          </a:p>
          <a:p>
            <a:r>
              <a:rPr lang="en-US" sz="4000" b="1" dirty="0"/>
              <a:t>Product or Service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4083595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89" y="2362200"/>
            <a:ext cx="6428445" cy="687922"/>
          </a:xfrm>
        </p:spPr>
        <p:txBody>
          <a:bodyPr>
            <a:noAutofit/>
          </a:bodyPr>
          <a:lstStyle/>
          <a:p>
            <a:r>
              <a:rPr lang="en-US" sz="5400" dirty="0" smtClean="0"/>
              <a:t>Resources</a:t>
            </a:r>
            <a:endParaRPr lang="en-US" sz="5400" dirty="0"/>
          </a:p>
        </p:txBody>
      </p:sp>
      <p:sp>
        <p:nvSpPr>
          <p:cNvPr id="4" name="Subtitle 3"/>
          <p:cNvSpPr txBox="1">
            <a:spLocks noGrp="1"/>
          </p:cNvSpPr>
          <p:nvPr>
            <p:ph type="subTitle" idx="1"/>
          </p:nvPr>
        </p:nvSpPr>
        <p:spPr>
          <a:xfrm>
            <a:off x="1359090" y="3276600"/>
            <a:ext cx="6428445" cy="323165"/>
          </a:xfrm>
          <a:prstGeom prst="rect">
            <a:avLst/>
          </a:prstGeom>
          <a:noFill/>
        </p:spPr>
        <p:txBody>
          <a:bodyPr wrap="square" rtlCol="0">
            <a:spAutoFit/>
          </a:bodyPr>
          <a:lstStyle/>
          <a:p>
            <a:r>
              <a:rPr lang="en-US" dirty="0" smtClean="0">
                <a:hlinkClick r:id="rId2"/>
              </a:rPr>
              <a:t>How To: Product or Service</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410970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Market Opportunity</a:t>
            </a:r>
          </a:p>
        </p:txBody>
      </p:sp>
      <p:sp>
        <p:nvSpPr>
          <p:cNvPr id="2" name="Content Placeholder 1"/>
          <p:cNvSpPr>
            <a:spLocks noGrp="1"/>
          </p:cNvSpPr>
          <p:nvPr>
            <p:ph sz="half" idx="1"/>
          </p:nvPr>
        </p:nvSpPr>
        <p:spPr>
          <a:xfrm>
            <a:off x="4332374" y="2514600"/>
            <a:ext cx="4091674" cy="4038600"/>
          </a:xfrm>
        </p:spPr>
        <p:txBody>
          <a:bodyPr>
            <a:normAutofit fontScale="85000" lnSpcReduction="20000"/>
          </a:bodyPr>
          <a:lstStyle/>
          <a:p>
            <a:r>
              <a:rPr lang="en-US" b="1" u="sng" dirty="0"/>
              <a:t>Market </a:t>
            </a:r>
            <a:r>
              <a:rPr lang="en-US" b="1" u="sng" dirty="0" smtClean="0"/>
              <a:t>Opportunity (250 words)</a:t>
            </a:r>
            <a:endParaRPr lang="en-US" b="1" u="sng" dirty="0"/>
          </a:p>
          <a:p>
            <a:pPr lvl="1"/>
            <a:r>
              <a:rPr lang="en-US" dirty="0" smtClean="0"/>
              <a:t>Who will you sell to?</a:t>
            </a:r>
          </a:p>
          <a:p>
            <a:pPr lvl="1"/>
            <a:r>
              <a:rPr lang="en-US" dirty="0" smtClean="0"/>
              <a:t>What is the market size (local, national, international) </a:t>
            </a:r>
          </a:p>
          <a:p>
            <a:r>
              <a:rPr lang="en-US" b="1" u="sng" dirty="0"/>
              <a:t>Questions:</a:t>
            </a:r>
          </a:p>
          <a:p>
            <a:pPr lvl="1"/>
            <a:r>
              <a:rPr lang="en-US" sz="1700" dirty="0"/>
              <a:t>Describe your industry – size, trends, growth, etc. (industry examples include retail, service, construction, agriculture, etc.)</a:t>
            </a:r>
          </a:p>
          <a:p>
            <a:pPr lvl="1"/>
            <a:r>
              <a:rPr lang="en-US" sz="1700" dirty="0"/>
              <a:t>Describe the characteristics of your customers (location, age, race, income, lifestyle, etc.)</a:t>
            </a:r>
          </a:p>
          <a:p>
            <a:pPr lvl="1"/>
            <a:r>
              <a:rPr lang="en-US" sz="1700" dirty="0"/>
              <a:t>What factors will impact how you price your product or service?</a:t>
            </a:r>
          </a:p>
          <a:p>
            <a:pPr lvl="1"/>
            <a:r>
              <a:rPr lang="en-US" sz="1700" dirty="0"/>
              <a:t>How will you promote your product or service</a:t>
            </a:r>
          </a:p>
          <a:p>
            <a:endParaRPr lang="en-US" sz="1900" dirty="0"/>
          </a:p>
        </p:txBody>
      </p:sp>
      <p:pic>
        <p:nvPicPr>
          <p:cNvPr id="6" name="Content Placeholder 5">
            <a:extLst>
              <a:ext uri="{FF2B5EF4-FFF2-40B4-BE49-F238E27FC236}">
                <a16:creationId xmlns:a16="http://schemas.microsoft.com/office/drawing/2014/main" id="{CB84D012-0321-410A-970E-281646EEDA18}"/>
              </a:ext>
            </a:extLst>
          </p:cNvPr>
          <p:cNvPicPr>
            <a:picLocks noGrp="1" noChangeAspect="1"/>
          </p:cNvPicPr>
          <p:nvPr>
            <p:ph sz="half" idx="2"/>
          </p:nvPr>
        </p:nvPicPr>
        <p:blipFill>
          <a:blip r:embed="rId2"/>
          <a:stretch>
            <a:fillRect/>
          </a:stretch>
        </p:blipFill>
        <p:spPr>
          <a:xfrm>
            <a:off x="228600" y="838200"/>
            <a:ext cx="7878132" cy="1371600"/>
          </a:xfrm>
          <a:prstGeom prst="rect">
            <a:avLst/>
          </a:prstGeom>
          <a:ln w="25400">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89" y="5867400"/>
            <a:ext cx="890555" cy="839457"/>
          </a:xfrm>
          <a:prstGeom prst="rect">
            <a:avLst/>
          </a:prstGeom>
        </p:spPr>
      </p:pic>
    </p:spTree>
    <p:extLst>
      <p:ext uri="{BB962C8B-B14F-4D97-AF65-F5344CB8AC3E}">
        <p14:creationId xmlns:p14="http://schemas.microsoft.com/office/powerpoint/2010/main" val="3937745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7149" y="1447800"/>
            <a:ext cx="3020223" cy="4171278"/>
          </a:xfrm>
        </p:spPr>
        <p:txBody>
          <a:bodyPr>
            <a:normAutofit/>
          </a:bodyPr>
          <a:lstStyle/>
          <a:p>
            <a:r>
              <a:rPr lang="en-US" sz="4000" b="1" dirty="0">
                <a:solidFill>
                  <a:schemeClr val="bg1"/>
                </a:solidFill>
              </a:rPr>
              <a:t>Market </a:t>
            </a:r>
            <a:br>
              <a:rPr lang="en-US" sz="4000" b="1" dirty="0">
                <a:solidFill>
                  <a:schemeClr val="bg1"/>
                </a:solidFill>
              </a:rPr>
            </a:br>
            <a:r>
              <a:rPr lang="en-US" sz="4000" b="1" dirty="0">
                <a:solidFill>
                  <a:schemeClr val="bg1"/>
                </a:solidFill>
              </a:rPr>
              <a:t>Opportunity</a:t>
            </a:r>
          </a:p>
        </p:txBody>
      </p:sp>
      <p:sp>
        <p:nvSpPr>
          <p:cNvPr id="2" name="Content Placeholder 1"/>
          <p:cNvSpPr>
            <a:spLocks noGrp="1"/>
          </p:cNvSpPr>
          <p:nvPr>
            <p:ph idx="1"/>
          </p:nvPr>
        </p:nvSpPr>
        <p:spPr>
          <a:xfrm>
            <a:off x="3737372" y="152401"/>
            <a:ext cx="5112153" cy="5635972"/>
          </a:xfrm>
        </p:spPr>
        <p:txBody>
          <a:bodyPr>
            <a:normAutofit fontScale="92500"/>
          </a:bodyPr>
          <a:lstStyle/>
          <a:p>
            <a:pPr>
              <a:lnSpc>
                <a:spcPct val="110000"/>
              </a:lnSpc>
            </a:pPr>
            <a:r>
              <a:rPr lang="en-US" sz="2000" b="1" u="sng" dirty="0"/>
              <a:t>EXAMPLE</a:t>
            </a:r>
          </a:p>
          <a:p>
            <a:pPr lvl="1">
              <a:lnSpc>
                <a:spcPct val="110000"/>
              </a:lnSpc>
            </a:pPr>
            <a:r>
              <a:rPr lang="en-US" dirty="0"/>
              <a:t>There are currently an estimated 654 households </a:t>
            </a:r>
            <a:r>
              <a:rPr lang="en-US" dirty="0" smtClean="0"/>
              <a:t>in </a:t>
            </a:r>
            <a:r>
              <a:rPr lang="en-US" dirty="0"/>
              <a:t>the Prairie hill neighborhood of Prairietown (based on census data for the zip code).  It is estimated that over 50% of the households have lawns and therefore might have a need for my service.  It </a:t>
            </a:r>
            <a:r>
              <a:rPr lang="en-US" dirty="0" smtClean="0"/>
              <a:t>is </a:t>
            </a:r>
            <a:r>
              <a:rPr lang="en-US" dirty="0"/>
              <a:t>estimated that the average household spends $100 per year on lawn care services, which would indicate a total market of $65,400 in the Prairie Hill neighborhood.  The neighborhood has a median income of $58,664 with 84% consisting of households with children where both parents are working.  This segment of the population and income demographic is growing and would likely have the ability to pay someone to take care of their lawn.  Starting out as a one-person business, I am hoping to gain 15 – 20 regular customers by the end of the first year, which is a small percentage of the total neighborhood market.  I will promote my business through local newspapers and flyers to individual homes.  As I gain customers, I will provide incentives to my customers to refer my services to their neighbors.  I estimate that I will be charging in the area of $20 hour for my services.  Jobs can be priced by the hour or by the job.</a:t>
            </a:r>
            <a:br>
              <a:rPr lang="en-US" dirty="0"/>
            </a:br>
            <a:r>
              <a:rPr lang="en-US" dirty="0"/>
              <a:t/>
            </a:r>
            <a:br>
              <a:rPr lang="en-US" dirty="0"/>
            </a:br>
            <a:r>
              <a:rPr lang="en-US" b="1" dirty="0"/>
              <a:t>Word Count</a:t>
            </a:r>
            <a:r>
              <a:rPr lang="en-US" dirty="0"/>
              <a:t>: 206</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105565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981200"/>
            <a:ext cx="6580845" cy="3278722"/>
          </a:xfrm>
        </p:spPr>
        <p:txBody>
          <a:bodyPr>
            <a:normAutofit fontScale="90000"/>
          </a:bodyPr>
          <a:lstStyle/>
          <a:p>
            <a:pPr marL="365760" lvl="1" indent="0"/>
            <a:r>
              <a:rPr lang="en-US" dirty="0"/>
              <a:t/>
            </a:r>
            <a:br>
              <a:rPr lang="en-US" dirty="0"/>
            </a:br>
            <a:r>
              <a:rPr lang="en-US" sz="2700" b="1" u="sng" dirty="0">
                <a:solidFill>
                  <a:schemeClr val="bg1"/>
                </a:solidFill>
              </a:rPr>
              <a:t>What can be added:</a:t>
            </a:r>
            <a:r>
              <a:rPr lang="en-US" sz="2000" b="1" dirty="0">
                <a:solidFill>
                  <a:schemeClr val="bg1"/>
                </a:solidFill>
              </a:rPr>
              <a:t/>
            </a:r>
            <a:br>
              <a:rPr lang="en-US" sz="2000" b="1" dirty="0">
                <a:solidFill>
                  <a:schemeClr val="bg1"/>
                </a:solidFill>
              </a:rPr>
            </a:br>
            <a:r>
              <a:rPr lang="en-US" sz="2000" b="1" dirty="0">
                <a:solidFill>
                  <a:schemeClr val="bg1"/>
                </a:solidFill>
              </a:rPr>
              <a:t>     </a:t>
            </a:r>
            <a:r>
              <a:rPr lang="en-US" sz="2000" dirty="0" smtClean="0">
                <a:solidFill>
                  <a:schemeClr val="bg1"/>
                </a:solidFill>
              </a:rPr>
              <a:t>4P’s </a:t>
            </a:r>
            <a:r>
              <a:rPr lang="en-US" sz="2000" dirty="0">
                <a:solidFill>
                  <a:schemeClr val="bg1"/>
                </a:solidFill>
              </a:rPr>
              <a:t>of marketing &amp; describe how each will be met      </a:t>
            </a:r>
            <a:br>
              <a:rPr lang="en-US" sz="2000" dirty="0">
                <a:solidFill>
                  <a:schemeClr val="bg1"/>
                </a:solidFill>
              </a:rPr>
            </a:br>
            <a:r>
              <a:rPr lang="en-US" sz="2000" dirty="0">
                <a:solidFill>
                  <a:schemeClr val="bg1"/>
                </a:solidFill>
              </a:rPr>
              <a:t>             (product, place, price, &amp; promotion)</a:t>
            </a:r>
            <a:br>
              <a:rPr lang="en-US" sz="2000" dirty="0">
                <a:solidFill>
                  <a:schemeClr val="bg1"/>
                </a:solidFill>
              </a:rPr>
            </a:br>
            <a:r>
              <a:rPr lang="en-US" sz="2000" dirty="0">
                <a:solidFill>
                  <a:schemeClr val="bg1"/>
                </a:solidFill>
              </a:rPr>
              <a:t>    Target market </a:t>
            </a:r>
            <a:r>
              <a:rPr lang="en-US" sz="2000" dirty="0" smtClean="0">
                <a:solidFill>
                  <a:schemeClr val="bg1"/>
                </a:solidFill>
              </a:rPr>
              <a:t>(who is your best customer)</a:t>
            </a:r>
            <a:r>
              <a:rPr lang="en-US" sz="2000" dirty="0">
                <a:solidFill>
                  <a:schemeClr val="bg1"/>
                </a:solidFill>
              </a:rPr>
              <a:t/>
            </a:r>
            <a:br>
              <a:rPr lang="en-US" sz="2000" dirty="0">
                <a:solidFill>
                  <a:schemeClr val="bg1"/>
                </a:solidFill>
              </a:rPr>
            </a:br>
            <a:r>
              <a:rPr lang="en-US" sz="2000" dirty="0">
                <a:solidFill>
                  <a:schemeClr val="bg1"/>
                </a:solidFill>
              </a:rPr>
              <a:t>    </a:t>
            </a:r>
            <a:r>
              <a:rPr lang="en-US" sz="2000" dirty="0" smtClean="0">
                <a:solidFill>
                  <a:schemeClr val="bg1"/>
                </a:solidFill>
              </a:rPr>
              <a:t>What geographic area do you serve?</a:t>
            </a:r>
            <a:br>
              <a:rPr lang="en-US" sz="2000" dirty="0" smtClean="0">
                <a:solidFill>
                  <a:schemeClr val="bg1"/>
                </a:solidFill>
              </a:rPr>
            </a:br>
            <a:r>
              <a:rPr lang="en-US" sz="2000" dirty="0">
                <a:solidFill>
                  <a:schemeClr val="bg1"/>
                </a:solidFill>
              </a:rPr>
              <a:t> </a:t>
            </a:r>
            <a:r>
              <a:rPr lang="en-US" sz="2000" dirty="0" smtClean="0">
                <a:solidFill>
                  <a:schemeClr val="bg1"/>
                </a:solidFill>
              </a:rPr>
              <a:t>   Incentives</a:t>
            </a:r>
            <a:r>
              <a:rPr lang="en-US" sz="2000" dirty="0">
                <a:solidFill>
                  <a:schemeClr val="bg1"/>
                </a:solidFill>
              </a:rPr>
              <a:t>?</a:t>
            </a:r>
            <a:br>
              <a:rPr lang="en-US" sz="2000" dirty="0">
                <a:solidFill>
                  <a:schemeClr val="bg1"/>
                </a:solidFill>
              </a:rPr>
            </a:br>
            <a:r>
              <a:rPr lang="en-US" sz="2000" dirty="0">
                <a:solidFill>
                  <a:schemeClr val="bg1"/>
                </a:solidFill>
              </a:rPr>
              <a:t>    </a:t>
            </a:r>
            <a:r>
              <a:rPr lang="en-US" sz="2000" dirty="0" smtClean="0">
                <a:solidFill>
                  <a:schemeClr val="bg1"/>
                </a:solidFill>
              </a:rPr>
              <a:t>Online/social media plan?</a:t>
            </a:r>
            <a:r>
              <a:rPr lang="en-US" sz="2000" dirty="0">
                <a:solidFill>
                  <a:schemeClr val="bg1"/>
                </a:solidFill>
              </a:rPr>
              <a:t/>
            </a:r>
            <a:br>
              <a:rPr lang="en-US" sz="2000" dirty="0">
                <a:solidFill>
                  <a:schemeClr val="bg1"/>
                </a:solidFill>
              </a:rPr>
            </a:br>
            <a:r>
              <a:rPr lang="en-US" sz="2000" dirty="0">
                <a:solidFill>
                  <a:schemeClr val="bg1"/>
                </a:solidFill>
              </a:rPr>
              <a:t>     </a:t>
            </a:r>
            <a:br>
              <a:rPr lang="en-US" sz="2000" dirty="0">
                <a:solidFill>
                  <a:schemeClr val="bg1"/>
                </a:solidFill>
              </a:rPr>
            </a:br>
            <a:r>
              <a:rPr lang="en-US" sz="2000" b="1" dirty="0">
                <a:solidFill>
                  <a:schemeClr val="bg1"/>
                </a:solidFill>
              </a:rPr>
              <a:t>Put numbers / analytics!  Judges love this part!</a:t>
            </a:r>
            <a:r>
              <a:rPr lang="en-US" b="1" dirty="0"/>
              <a:t/>
            </a:r>
            <a:br>
              <a:rPr lang="en-US" b="1" dirty="0"/>
            </a:br>
            <a:endParaRPr lang="en-US" dirty="0"/>
          </a:p>
        </p:txBody>
      </p:sp>
      <p:sp>
        <p:nvSpPr>
          <p:cNvPr id="2" name="Content Placeholder 1"/>
          <p:cNvSpPr>
            <a:spLocks noGrp="1"/>
          </p:cNvSpPr>
          <p:nvPr>
            <p:ph type="subTitle" idx="1"/>
          </p:nvPr>
        </p:nvSpPr>
        <p:spPr>
          <a:xfrm>
            <a:off x="1295400" y="1219200"/>
            <a:ext cx="6428445" cy="609600"/>
          </a:xfrm>
        </p:spPr>
        <p:txBody>
          <a:bodyPr>
            <a:normAutofit fontScale="62500" lnSpcReduction="20000"/>
          </a:bodyPr>
          <a:lstStyle/>
          <a:p>
            <a:pPr lvl="1"/>
            <a:endParaRPr lang="en-US" dirty="0"/>
          </a:p>
          <a:p>
            <a:r>
              <a:rPr lang="en-US" sz="4000" b="1" dirty="0"/>
              <a:t>Market Opportunity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207475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3101" y="2438400"/>
            <a:ext cx="6428445" cy="687922"/>
          </a:xfrm>
        </p:spPr>
        <p:txBody>
          <a:bodyPr>
            <a:normAutofit fontScale="90000"/>
          </a:bodyPr>
          <a:lstStyle/>
          <a:p>
            <a:r>
              <a:rPr lang="en-US" sz="6000" dirty="0" smtClean="0"/>
              <a:t>Resources</a:t>
            </a:r>
            <a:endParaRPr lang="en-US" dirty="0"/>
          </a:p>
        </p:txBody>
      </p:sp>
      <p:sp>
        <p:nvSpPr>
          <p:cNvPr id="4" name="Subtitle 3"/>
          <p:cNvSpPr txBox="1">
            <a:spLocks noGrp="1"/>
          </p:cNvSpPr>
          <p:nvPr>
            <p:ph type="subTitle" idx="1"/>
          </p:nvPr>
        </p:nvSpPr>
        <p:spPr>
          <a:xfrm>
            <a:off x="1391175" y="3505200"/>
            <a:ext cx="6428445" cy="1082348"/>
          </a:xfrm>
          <a:prstGeom prst="rect">
            <a:avLst/>
          </a:prstGeom>
          <a:noFill/>
        </p:spPr>
        <p:txBody>
          <a:bodyPr wrap="square" rtlCol="0">
            <a:spAutoFit/>
          </a:bodyPr>
          <a:lstStyle/>
          <a:p>
            <a:r>
              <a:rPr lang="en-US" dirty="0" smtClean="0">
                <a:hlinkClick r:id="rId2"/>
              </a:rPr>
              <a:t>How To: Market Opportunity</a:t>
            </a:r>
            <a:endParaRPr lang="en-US" dirty="0" smtClean="0"/>
          </a:p>
          <a:p>
            <a:r>
              <a:rPr lang="en-US" dirty="0" smtClean="0">
                <a:hlinkClick r:id="rId3"/>
              </a:rPr>
              <a:t>Marketing Resources </a:t>
            </a:r>
            <a:endParaRPr lang="en-US"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723809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3112047" cy="1225399"/>
          </a:xfrm>
        </p:spPr>
        <p:txBody>
          <a:bodyPr>
            <a:normAutofit/>
          </a:bodyPr>
          <a:lstStyle/>
          <a:p>
            <a:r>
              <a:rPr lang="en-US" sz="4000" b="1" dirty="0"/>
              <a:t>Competition</a:t>
            </a:r>
          </a:p>
        </p:txBody>
      </p:sp>
      <p:sp>
        <p:nvSpPr>
          <p:cNvPr id="5" name="Content Placeholder 4">
            <a:extLst>
              <a:ext uri="{FF2B5EF4-FFF2-40B4-BE49-F238E27FC236}">
                <a16:creationId xmlns:a16="http://schemas.microsoft.com/office/drawing/2014/main" id="{827512B6-9449-47DE-9149-C077DD41C75C}"/>
              </a:ext>
            </a:extLst>
          </p:cNvPr>
          <p:cNvSpPr>
            <a:spLocks noGrp="1"/>
          </p:cNvSpPr>
          <p:nvPr>
            <p:ph idx="1"/>
          </p:nvPr>
        </p:nvSpPr>
        <p:spPr>
          <a:xfrm>
            <a:off x="4343400" y="2438400"/>
            <a:ext cx="4495799" cy="3913468"/>
          </a:xfrm>
        </p:spPr>
        <p:txBody>
          <a:bodyPr>
            <a:noAutofit/>
          </a:bodyPr>
          <a:lstStyle/>
          <a:p>
            <a:r>
              <a:rPr lang="en-US" sz="1800" b="1" u="sng" dirty="0" smtClean="0"/>
              <a:t>Competition (250 words): </a:t>
            </a:r>
            <a:endParaRPr lang="en-US" sz="1800" b="1" u="sng" dirty="0"/>
          </a:p>
          <a:p>
            <a:pPr lvl="1"/>
            <a:r>
              <a:rPr lang="en-US" sz="1600" dirty="0" smtClean="0"/>
              <a:t>What other options do your customers have </a:t>
            </a:r>
            <a:endParaRPr lang="en-US" sz="1600" dirty="0"/>
          </a:p>
          <a:p>
            <a:r>
              <a:rPr lang="en-US" sz="1800" b="1" dirty="0" smtClean="0"/>
              <a:t>Questions:</a:t>
            </a:r>
            <a:endParaRPr lang="en-US" sz="1800" b="1" dirty="0"/>
          </a:p>
          <a:p>
            <a:pPr lvl="1"/>
            <a:r>
              <a:rPr lang="en-US" sz="1600" dirty="0"/>
              <a:t>Who are your competitors?</a:t>
            </a:r>
          </a:p>
          <a:p>
            <a:pPr lvl="1"/>
            <a:r>
              <a:rPr lang="en-US" sz="1600" dirty="0"/>
              <a:t>What is unique about your product or service? How does it differ from the competition?</a:t>
            </a:r>
          </a:p>
          <a:p>
            <a:pPr lvl="1"/>
            <a:r>
              <a:rPr lang="en-US" sz="1600" dirty="0"/>
              <a:t>Compare &amp; contrast the strengths / weaknesses of your business and your competitors.</a:t>
            </a:r>
          </a:p>
          <a:p>
            <a:pPr lvl="1"/>
            <a:r>
              <a:rPr lang="en-US" sz="1600" dirty="0"/>
              <a:t>How easily can others compete with you?</a:t>
            </a:r>
          </a:p>
        </p:txBody>
      </p:sp>
      <p:pic>
        <p:nvPicPr>
          <p:cNvPr id="8" name="Picture 7">
            <a:extLst>
              <a:ext uri="{FF2B5EF4-FFF2-40B4-BE49-F238E27FC236}">
                <a16:creationId xmlns:a16="http://schemas.microsoft.com/office/drawing/2014/main" id="{C3A61578-48B9-4C74-A02E-CB345286B97C}"/>
              </a:ext>
            </a:extLst>
          </p:cNvPr>
          <p:cNvPicPr>
            <a:picLocks noChangeAspect="1"/>
          </p:cNvPicPr>
          <p:nvPr/>
        </p:nvPicPr>
        <p:blipFill>
          <a:blip r:embed="rId2"/>
          <a:stretch>
            <a:fillRect/>
          </a:stretch>
        </p:blipFill>
        <p:spPr>
          <a:xfrm>
            <a:off x="228600" y="506132"/>
            <a:ext cx="8686800" cy="1685925"/>
          </a:xfrm>
          <a:prstGeom prst="rect">
            <a:avLst/>
          </a:prstGeom>
          <a:ln w="2540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866143"/>
            <a:ext cx="890555" cy="839457"/>
          </a:xfrm>
          <a:prstGeom prst="rect">
            <a:avLst/>
          </a:prstGeom>
        </p:spPr>
      </p:pic>
    </p:spTree>
    <p:extLst>
      <p:ext uri="{BB962C8B-B14F-4D97-AF65-F5344CB8AC3E}">
        <p14:creationId xmlns:p14="http://schemas.microsoft.com/office/powerpoint/2010/main" val="1265335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9181" y="1371600"/>
            <a:ext cx="3020223" cy="4171278"/>
          </a:xfrm>
        </p:spPr>
        <p:txBody>
          <a:bodyPr>
            <a:normAutofit/>
          </a:bodyPr>
          <a:lstStyle/>
          <a:p>
            <a:r>
              <a:rPr lang="en-US" sz="4000" b="1" dirty="0">
                <a:solidFill>
                  <a:schemeClr val="bg1"/>
                </a:solidFill>
              </a:rPr>
              <a:t>Competition</a:t>
            </a:r>
          </a:p>
        </p:txBody>
      </p:sp>
      <p:sp>
        <p:nvSpPr>
          <p:cNvPr id="2" name="Content Placeholder 1"/>
          <p:cNvSpPr>
            <a:spLocks noGrp="1"/>
          </p:cNvSpPr>
          <p:nvPr>
            <p:ph idx="1"/>
          </p:nvPr>
        </p:nvSpPr>
        <p:spPr>
          <a:xfrm>
            <a:off x="3737372" y="152401"/>
            <a:ext cx="5112153" cy="5635972"/>
          </a:xfrm>
        </p:spPr>
        <p:txBody>
          <a:bodyPr>
            <a:normAutofit fontScale="70000" lnSpcReduction="20000"/>
          </a:bodyPr>
          <a:lstStyle/>
          <a:p>
            <a:r>
              <a:rPr lang="en-US" sz="1800" b="1" u="sng" dirty="0"/>
              <a:t>EXAMPLE</a:t>
            </a:r>
          </a:p>
          <a:p>
            <a:pPr lvl="1"/>
            <a:r>
              <a:rPr lang="en-US" sz="1500" dirty="0"/>
              <a:t>While there are 14 lawn care businesses in the county, there are no established lawn care services within the Prairie Hill neighborhood since the area if fairly new.  I plan to differentiate my business from other services by my close proximity to my customers and by offering a reliable, efficient and affordable service that is personalized to fit each customer’s needs.  Competitors are primarily full-service, large-landscaping and lawn care businesses located five miles or more from the neighborhood.  These competitors are well-established businesses with an existing client base, and therefore have less capacity to serve new clients, particularly in an area some distance from their location.  Services provided by the competition include not only lawn mowing services but also landscaping and weed spraying services.  Their average charge is $30 to $40 per hour.  At closer to $20 per hour, Prairie Hill Lawn Care will be an attractive alternative for new homeowners who want a nice looking yard but have other demands on their disposable income with new homes and families.  The charge for a typical residential yard is estimated at $15 - $20 for a basic cut.  New customers will be interviewed to gather pertinent information about their yard maintenance needs (times of service, obstacles or specific features in the yard, any special events, etc.).  Customers will also be confident knowing the person gathering this information will also be cutting their lawn each time.  Possible weaknesses of the business are the inexperience of the business owner and limited services.</a:t>
            </a:r>
          </a:p>
          <a:p>
            <a:pPr lvl="1"/>
            <a:endParaRPr lang="en-US" sz="1500" b="1" dirty="0"/>
          </a:p>
          <a:p>
            <a:r>
              <a:rPr lang="en-US" sz="1800" b="1" dirty="0"/>
              <a:t>Word Count: </a:t>
            </a:r>
            <a:r>
              <a:rPr lang="en-US" sz="1800" dirty="0"/>
              <a:t>250 </a:t>
            </a:r>
          </a:p>
          <a:p>
            <a:pPr>
              <a:lnSpc>
                <a:spcPct val="110000"/>
              </a:lnSpc>
            </a:pP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4653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1828800"/>
            <a:ext cx="6428445" cy="2418114"/>
          </a:xfrm>
        </p:spPr>
        <p:txBody>
          <a:bodyPr>
            <a:normAutofit fontScale="90000"/>
          </a:bodyPr>
          <a:lstStyle/>
          <a:p>
            <a:r>
              <a:rPr lang="en-US" sz="6700" b="1" dirty="0" smtClean="0"/>
              <a:t/>
            </a:r>
            <a:br>
              <a:rPr lang="en-US" sz="6700" b="1" dirty="0" smtClean="0"/>
            </a:br>
            <a:r>
              <a:rPr lang="en-US" sz="6700" b="1" dirty="0"/>
              <a:t/>
            </a:r>
            <a:br>
              <a:rPr lang="en-US" sz="6700" b="1" dirty="0"/>
            </a:br>
            <a:r>
              <a:rPr lang="en-US" sz="6700" b="1" dirty="0" smtClean="0"/>
              <a:t/>
            </a:r>
            <a:br>
              <a:rPr lang="en-US" sz="6700" b="1" dirty="0" smtClean="0"/>
            </a:br>
            <a:r>
              <a:rPr lang="en-US" sz="6700" b="1" dirty="0"/>
              <a:t/>
            </a:r>
            <a:br>
              <a:rPr lang="en-US" sz="6700" b="1" dirty="0"/>
            </a:br>
            <a:r>
              <a:rPr lang="en-US" sz="6700" b="1" dirty="0" smtClean="0"/>
              <a:t/>
            </a:r>
            <a:br>
              <a:rPr lang="en-US" sz="6700" b="1" dirty="0" smtClean="0"/>
            </a:br>
            <a:r>
              <a:rPr lang="en-US" sz="6700" b="1" dirty="0"/>
              <a:t> </a:t>
            </a:r>
            <a:r>
              <a:rPr lang="en-US" sz="6700" b="1" dirty="0" smtClean="0"/>
              <a:t/>
            </a:r>
            <a:br>
              <a:rPr lang="en-US" sz="6700" b="1" dirty="0" smtClean="0"/>
            </a:br>
            <a:r>
              <a:rPr lang="en-US" sz="6700" b="1" dirty="0" smtClean="0"/>
              <a:t>BIG </a:t>
            </a:r>
            <a:r>
              <a:rPr lang="en-US" sz="6700" b="1" dirty="0"/>
              <a:t>Idea Overview &amp; </a:t>
            </a:r>
            <a:r>
              <a:rPr lang="en-US" sz="6700" b="1" dirty="0" smtClean="0"/>
              <a:t>Awards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793196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981200"/>
            <a:ext cx="6580845" cy="3278722"/>
          </a:xfrm>
        </p:spPr>
        <p:txBody>
          <a:bodyPr>
            <a:normAutofit fontScale="90000"/>
          </a:bodyPr>
          <a:lstStyle/>
          <a:p>
            <a:pPr marL="365760" lvl="1" indent="0"/>
            <a:r>
              <a:rPr lang="en-US" dirty="0"/>
              <a:t/>
            </a:r>
            <a:br>
              <a:rPr lang="en-US" dirty="0"/>
            </a:br>
            <a:r>
              <a:rPr lang="en-US" sz="2700" b="1" u="sng" dirty="0">
                <a:solidFill>
                  <a:schemeClr val="bg1"/>
                </a:solidFill>
              </a:rPr>
              <a:t>What can be added:</a:t>
            </a:r>
            <a:r>
              <a:rPr lang="en-US" sz="2000" b="1" dirty="0">
                <a:solidFill>
                  <a:schemeClr val="bg1"/>
                </a:solidFill>
              </a:rPr>
              <a:t/>
            </a:r>
            <a:br>
              <a:rPr lang="en-US" sz="2000" b="1" dirty="0">
                <a:solidFill>
                  <a:schemeClr val="bg1"/>
                </a:solidFill>
              </a:rPr>
            </a:br>
            <a:r>
              <a:rPr lang="en-US" sz="2000" b="1" dirty="0">
                <a:solidFill>
                  <a:schemeClr val="bg1"/>
                </a:solidFill>
              </a:rPr>
              <a:t>     </a:t>
            </a:r>
            <a:r>
              <a:rPr lang="en-US" sz="2000" dirty="0" smtClean="0">
                <a:solidFill>
                  <a:schemeClr val="bg1"/>
                </a:solidFill>
              </a:rPr>
              <a:t>Competitive advantage – what is unique</a:t>
            </a:r>
            <a:r>
              <a:rPr lang="en-US" sz="2000" dirty="0">
                <a:solidFill>
                  <a:schemeClr val="bg1"/>
                </a:solidFill>
              </a:rPr>
              <a:t/>
            </a:r>
            <a:br>
              <a:rPr lang="en-US" sz="2000" dirty="0">
                <a:solidFill>
                  <a:schemeClr val="bg1"/>
                </a:solidFill>
              </a:rPr>
            </a:br>
            <a:r>
              <a:rPr lang="en-US" sz="2000" dirty="0">
                <a:solidFill>
                  <a:schemeClr val="bg1"/>
                </a:solidFill>
              </a:rPr>
              <a:t>     Reliability of the business vs. competition</a:t>
            </a:r>
            <a:br>
              <a:rPr lang="en-US" sz="2000" dirty="0">
                <a:solidFill>
                  <a:schemeClr val="bg1"/>
                </a:solidFill>
              </a:rPr>
            </a:br>
            <a:r>
              <a:rPr lang="en-US" sz="2000" dirty="0">
                <a:solidFill>
                  <a:schemeClr val="bg1"/>
                </a:solidFill>
              </a:rPr>
              <a:t>     Efficiency of the business vs. competition</a:t>
            </a:r>
            <a:br>
              <a:rPr lang="en-US" sz="2000" dirty="0">
                <a:solidFill>
                  <a:schemeClr val="bg1"/>
                </a:solidFill>
              </a:rPr>
            </a:br>
            <a:r>
              <a:rPr lang="en-US" sz="2000" dirty="0">
                <a:solidFill>
                  <a:schemeClr val="bg1"/>
                </a:solidFill>
              </a:rPr>
              <a:t>     Cost effective vs. competition</a:t>
            </a:r>
            <a:br>
              <a:rPr lang="en-US" sz="2000" dirty="0">
                <a:solidFill>
                  <a:schemeClr val="bg1"/>
                </a:solidFill>
              </a:rPr>
            </a:br>
            <a:r>
              <a:rPr lang="en-US" sz="2000" dirty="0">
                <a:solidFill>
                  <a:schemeClr val="bg1"/>
                </a:solidFill>
              </a:rPr>
              <a:t>     What % of the market will the business obtain</a:t>
            </a:r>
            <a:br>
              <a:rPr lang="en-US" sz="2000" dirty="0">
                <a:solidFill>
                  <a:schemeClr val="bg1"/>
                </a:solidFill>
              </a:rPr>
            </a:br>
            <a:r>
              <a:rPr lang="en-US" sz="2000" dirty="0">
                <a:solidFill>
                  <a:schemeClr val="bg1"/>
                </a:solidFill>
              </a:rPr>
              <a:t>     How will it increase sales vs. the competition</a:t>
            </a:r>
            <a:br>
              <a:rPr lang="en-US" sz="2000" dirty="0">
                <a:solidFill>
                  <a:schemeClr val="bg1"/>
                </a:solidFill>
              </a:rPr>
            </a:br>
            <a:r>
              <a:rPr lang="en-US" sz="2000" dirty="0">
                <a:solidFill>
                  <a:schemeClr val="bg1"/>
                </a:solidFill>
              </a:rPr>
              <a:t>     Remember that there are always competitors</a:t>
            </a:r>
            <a:r>
              <a:rPr lang="en-US" sz="2000" dirty="0" smtClean="0">
                <a:solidFill>
                  <a:schemeClr val="bg1"/>
                </a:solidFill>
              </a:rPr>
              <a:t>! (What other choices do your customers have? How are they currently meeting their need.)</a:t>
            </a:r>
            <a:r>
              <a:rPr lang="en-US" sz="2000" dirty="0">
                <a:solidFill>
                  <a:schemeClr val="bg1"/>
                </a:solidFill>
              </a:rPr>
              <a:t/>
            </a:r>
            <a:br>
              <a:rPr lang="en-US" sz="2000" dirty="0">
                <a:solidFill>
                  <a:schemeClr val="bg1"/>
                </a:solidFill>
              </a:rPr>
            </a:br>
            <a:endParaRPr lang="en-US" dirty="0"/>
          </a:p>
        </p:txBody>
      </p:sp>
      <p:sp>
        <p:nvSpPr>
          <p:cNvPr id="2" name="Content Placeholder 1"/>
          <p:cNvSpPr>
            <a:spLocks noGrp="1"/>
          </p:cNvSpPr>
          <p:nvPr>
            <p:ph type="subTitle" idx="1"/>
          </p:nvPr>
        </p:nvSpPr>
        <p:spPr>
          <a:xfrm>
            <a:off x="1295400" y="1219200"/>
            <a:ext cx="6428445" cy="609600"/>
          </a:xfrm>
        </p:spPr>
        <p:txBody>
          <a:bodyPr>
            <a:normAutofit fontScale="62500" lnSpcReduction="20000"/>
          </a:bodyPr>
          <a:lstStyle/>
          <a:p>
            <a:pPr lvl="1"/>
            <a:endParaRPr lang="en-US" dirty="0"/>
          </a:p>
          <a:p>
            <a:r>
              <a:rPr lang="en-US" sz="4000" b="1" dirty="0"/>
              <a:t>Competition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55892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895600"/>
            <a:ext cx="6428445" cy="611722"/>
          </a:xfrm>
        </p:spPr>
        <p:txBody>
          <a:bodyPr>
            <a:noAutofit/>
          </a:bodyPr>
          <a:lstStyle/>
          <a:p>
            <a:r>
              <a:rPr lang="en-US" sz="5400" dirty="0" smtClean="0"/>
              <a:t>Resources</a:t>
            </a:r>
            <a:endParaRPr lang="en-US" sz="5400" dirty="0"/>
          </a:p>
        </p:txBody>
      </p:sp>
      <p:sp>
        <p:nvSpPr>
          <p:cNvPr id="3" name="Subtitle 2"/>
          <p:cNvSpPr>
            <a:spLocks noGrp="1"/>
          </p:cNvSpPr>
          <p:nvPr>
            <p:ph type="subTitle" idx="1"/>
          </p:nvPr>
        </p:nvSpPr>
        <p:spPr>
          <a:xfrm>
            <a:off x="1359091" y="3657600"/>
            <a:ext cx="6428445" cy="1334120"/>
          </a:xfrm>
        </p:spPr>
        <p:txBody>
          <a:bodyPr/>
          <a:lstStyle/>
          <a:p>
            <a:r>
              <a:rPr lang="en-US" dirty="0">
                <a:hlinkClick r:id="rId2"/>
              </a:rPr>
              <a:t>How To: Competition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466195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438400"/>
            <a:ext cx="3112047" cy="2133600"/>
          </a:xfrm>
        </p:spPr>
        <p:txBody>
          <a:bodyPr anchor="ctr">
            <a:normAutofit/>
          </a:bodyPr>
          <a:lstStyle/>
          <a:p>
            <a:r>
              <a:rPr lang="en-US" sz="4000" b="1" dirty="0"/>
              <a:t>Management &amp; Operation</a:t>
            </a:r>
          </a:p>
        </p:txBody>
      </p:sp>
      <p:sp>
        <p:nvSpPr>
          <p:cNvPr id="5" name="Content Placeholder 4">
            <a:extLst>
              <a:ext uri="{FF2B5EF4-FFF2-40B4-BE49-F238E27FC236}">
                <a16:creationId xmlns:a16="http://schemas.microsoft.com/office/drawing/2014/main" id="{827512B6-9449-47DE-9149-C077DD41C75C}"/>
              </a:ext>
            </a:extLst>
          </p:cNvPr>
          <p:cNvSpPr>
            <a:spLocks noGrp="1"/>
          </p:cNvSpPr>
          <p:nvPr>
            <p:ph idx="1"/>
          </p:nvPr>
        </p:nvSpPr>
        <p:spPr>
          <a:xfrm>
            <a:off x="4343400" y="2286000"/>
            <a:ext cx="4495799" cy="4065868"/>
          </a:xfrm>
        </p:spPr>
        <p:txBody>
          <a:bodyPr>
            <a:normAutofit/>
          </a:bodyPr>
          <a:lstStyle/>
          <a:p>
            <a:r>
              <a:rPr lang="en-US" b="1" u="sng" dirty="0"/>
              <a:t>Management &amp; </a:t>
            </a:r>
            <a:r>
              <a:rPr lang="en-US" b="1" u="sng" dirty="0" smtClean="0"/>
              <a:t>Operation (250 words):</a:t>
            </a:r>
            <a:endParaRPr lang="en-US" b="1" u="sng" dirty="0"/>
          </a:p>
          <a:p>
            <a:pPr lvl="1"/>
            <a:r>
              <a:rPr lang="en-US" dirty="0" smtClean="0"/>
              <a:t>What people, equipment or technology will be needed to operate your business?</a:t>
            </a:r>
            <a:endParaRPr lang="en-US" dirty="0"/>
          </a:p>
          <a:p>
            <a:r>
              <a:rPr lang="en-US" b="1" dirty="0" smtClean="0"/>
              <a:t>Questions:</a:t>
            </a:r>
            <a:endParaRPr lang="en-US" b="1" dirty="0"/>
          </a:p>
          <a:p>
            <a:pPr lvl="1"/>
            <a:r>
              <a:rPr lang="en-US" dirty="0"/>
              <a:t>Identify the key persons and skills needed to implement your idea.</a:t>
            </a:r>
          </a:p>
          <a:p>
            <a:pPr lvl="1"/>
            <a:r>
              <a:rPr lang="en-US" dirty="0"/>
              <a:t>What physical facilities or technology are needed to produce or deliver the product or service?</a:t>
            </a:r>
          </a:p>
          <a:p>
            <a:pPr lvl="1"/>
            <a:r>
              <a:rPr lang="en-US" dirty="0"/>
              <a:t>Once established, what will be your biggest expense month-to-month? Please explain. </a:t>
            </a:r>
          </a:p>
          <a:p>
            <a:endParaRPr lang="en-US" dirty="0"/>
          </a:p>
        </p:txBody>
      </p:sp>
      <p:pic>
        <p:nvPicPr>
          <p:cNvPr id="2" name="Picture 1">
            <a:extLst>
              <a:ext uri="{FF2B5EF4-FFF2-40B4-BE49-F238E27FC236}">
                <a16:creationId xmlns:a16="http://schemas.microsoft.com/office/drawing/2014/main" id="{E74FE0D4-865A-4DAE-9754-09DDD124742C}"/>
              </a:ext>
            </a:extLst>
          </p:cNvPr>
          <p:cNvPicPr>
            <a:picLocks noChangeAspect="1"/>
          </p:cNvPicPr>
          <p:nvPr/>
        </p:nvPicPr>
        <p:blipFill>
          <a:blip r:embed="rId2"/>
          <a:stretch>
            <a:fillRect/>
          </a:stretch>
        </p:blipFill>
        <p:spPr>
          <a:xfrm>
            <a:off x="209550" y="762000"/>
            <a:ext cx="8724900" cy="1438275"/>
          </a:xfrm>
          <a:prstGeom prst="rect">
            <a:avLst/>
          </a:prstGeom>
          <a:ln w="2540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631266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7149" y="1447800"/>
            <a:ext cx="3020223" cy="4171278"/>
          </a:xfrm>
        </p:spPr>
        <p:txBody>
          <a:bodyPr>
            <a:normAutofit/>
          </a:bodyPr>
          <a:lstStyle/>
          <a:p>
            <a:r>
              <a:rPr lang="en-US" sz="4000" b="1" dirty="0">
                <a:solidFill>
                  <a:schemeClr val="bg1"/>
                </a:solidFill>
              </a:rPr>
              <a:t>Management &amp; </a:t>
            </a:r>
            <a:r>
              <a:rPr lang="en-US" sz="4000" b="1" dirty="0" smtClean="0">
                <a:solidFill>
                  <a:schemeClr val="bg1"/>
                </a:solidFill>
              </a:rPr>
              <a:t>Operation</a:t>
            </a:r>
            <a:endParaRPr lang="en-US" sz="4000" b="1" dirty="0">
              <a:solidFill>
                <a:schemeClr val="bg1"/>
              </a:solidFill>
            </a:endParaRPr>
          </a:p>
        </p:txBody>
      </p:sp>
      <p:sp>
        <p:nvSpPr>
          <p:cNvPr id="2" name="Content Placeholder 1"/>
          <p:cNvSpPr>
            <a:spLocks noGrp="1"/>
          </p:cNvSpPr>
          <p:nvPr>
            <p:ph idx="1"/>
          </p:nvPr>
        </p:nvSpPr>
        <p:spPr>
          <a:xfrm>
            <a:off x="3737372" y="152401"/>
            <a:ext cx="5112153" cy="5635972"/>
          </a:xfrm>
        </p:spPr>
        <p:txBody>
          <a:bodyPr>
            <a:normAutofit fontScale="92500" lnSpcReduction="20000"/>
          </a:bodyPr>
          <a:lstStyle/>
          <a:p>
            <a:r>
              <a:rPr lang="en-US" b="1" u="sng" dirty="0"/>
              <a:t>EXAMPLE</a:t>
            </a:r>
          </a:p>
          <a:p>
            <a:pPr lvl="1"/>
            <a:r>
              <a:rPr lang="en-US" dirty="0"/>
              <a:t>I will provide the labor for services as well as management and promotion of the business with no employees for at least the first year.  I could manage 15 – 20 customers based on an average of 1 hour per yard two times a week during the peak season.  As I acquire more than 20 customers, a second employee will need to be considered in order to help run an efficient business.  Gathering customer data and yard specific information will require me to meet with the customers and learn what the customer wants done with their lawn so that we can satisfy their needs.  Customers will be quoted a price for their lawn services, and payment will be expected at the time of service in order for smooth business operations.  Bookkeeping will be completed during off peak hours.  The equipment needed for the business consists of riding and push lawn mowers, a trimmer, rakes, bags for the cuttings and a gas can.  The necessary vehicle and trailer will be stored in my father’s garage at no cost to the business.  Other expenses would be printing of flyers, fuel for equipment and vehicles, insurance, cell phone, licensing of the vehicle and trailer, and bookkeeping materials.</a:t>
            </a:r>
          </a:p>
          <a:p>
            <a:pPr marL="365760" lvl="1" indent="0">
              <a:buNone/>
            </a:pPr>
            <a:endParaRPr lang="en-US" dirty="0"/>
          </a:p>
          <a:p>
            <a:r>
              <a:rPr lang="en-US" b="1" dirty="0"/>
              <a:t>Word Count: </a:t>
            </a:r>
            <a:r>
              <a:rPr lang="en-US" dirty="0"/>
              <a:t>204</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092921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524000"/>
            <a:ext cx="6580845" cy="3352800"/>
          </a:xfrm>
        </p:spPr>
        <p:txBody>
          <a:bodyPr>
            <a:normAutofit/>
          </a:bodyPr>
          <a:lstStyle/>
          <a:p>
            <a:pPr marL="365760" lvl="1" indent="0"/>
            <a:r>
              <a:rPr lang="en-US" dirty="0"/>
              <a:t/>
            </a:r>
            <a:br>
              <a:rPr lang="en-US" dirty="0"/>
            </a:br>
            <a:r>
              <a:rPr lang="en-US" sz="2700" b="1" u="sng" dirty="0">
                <a:solidFill>
                  <a:schemeClr val="bg1"/>
                </a:solidFill>
              </a:rPr>
              <a:t>What can be added:</a:t>
            </a:r>
            <a:r>
              <a:rPr lang="en-US" sz="2000" b="1" dirty="0">
                <a:solidFill>
                  <a:schemeClr val="bg1"/>
                </a:solidFill>
              </a:rPr>
              <a:t/>
            </a:r>
            <a:br>
              <a:rPr lang="en-US" sz="2000" b="1" dirty="0">
                <a:solidFill>
                  <a:schemeClr val="bg1"/>
                </a:solidFill>
              </a:rPr>
            </a:br>
            <a:r>
              <a:rPr lang="en-US" sz="2000" b="1" dirty="0" smtClean="0">
                <a:solidFill>
                  <a:schemeClr val="bg1"/>
                </a:solidFill>
              </a:rPr>
              <a:t>     </a:t>
            </a:r>
            <a:r>
              <a:rPr lang="en-US" sz="2000" dirty="0" smtClean="0">
                <a:solidFill>
                  <a:schemeClr val="bg1"/>
                </a:solidFill>
              </a:rPr>
              <a:t>Staffing – roles, training/skills required</a:t>
            </a:r>
            <a:r>
              <a:rPr lang="en-US" sz="2000" dirty="0">
                <a:solidFill>
                  <a:schemeClr val="bg1"/>
                </a:solidFill>
              </a:rPr>
              <a:t/>
            </a:r>
            <a:br>
              <a:rPr lang="en-US" sz="2000" dirty="0">
                <a:solidFill>
                  <a:schemeClr val="bg1"/>
                </a:solidFill>
              </a:rPr>
            </a:br>
            <a:r>
              <a:rPr lang="en-US" sz="2000" dirty="0">
                <a:solidFill>
                  <a:schemeClr val="bg1"/>
                </a:solidFill>
              </a:rPr>
              <a:t>     Hours / days of operation</a:t>
            </a:r>
            <a:br>
              <a:rPr lang="en-US" sz="2000" dirty="0">
                <a:solidFill>
                  <a:schemeClr val="bg1"/>
                </a:solidFill>
              </a:rPr>
            </a:br>
            <a:r>
              <a:rPr lang="en-US" sz="2000" dirty="0">
                <a:solidFill>
                  <a:schemeClr val="bg1"/>
                </a:solidFill>
              </a:rPr>
              <a:t>     Peak season vs. off season</a:t>
            </a:r>
            <a:br>
              <a:rPr lang="en-US" sz="2000" dirty="0">
                <a:solidFill>
                  <a:schemeClr val="bg1"/>
                </a:solidFill>
              </a:rPr>
            </a:br>
            <a:r>
              <a:rPr lang="en-US" sz="2000" dirty="0">
                <a:solidFill>
                  <a:schemeClr val="bg1"/>
                </a:solidFill>
              </a:rPr>
              <a:t>     Opportunity for growth</a:t>
            </a:r>
            <a:br>
              <a:rPr lang="en-US" sz="2000" dirty="0">
                <a:solidFill>
                  <a:schemeClr val="bg1"/>
                </a:solidFill>
              </a:rPr>
            </a:br>
            <a:r>
              <a:rPr lang="en-US" sz="2000" dirty="0">
                <a:solidFill>
                  <a:schemeClr val="bg1"/>
                </a:solidFill>
              </a:rPr>
              <a:t>     Exit strategy</a:t>
            </a:r>
            <a:br>
              <a:rPr lang="en-US" sz="2000" dirty="0">
                <a:solidFill>
                  <a:schemeClr val="bg1"/>
                </a:solidFill>
              </a:rPr>
            </a:br>
            <a:r>
              <a:rPr lang="en-US" sz="2000" dirty="0">
                <a:solidFill>
                  <a:schemeClr val="bg1"/>
                </a:solidFill>
              </a:rPr>
              <a:t>     </a:t>
            </a:r>
            <a:r>
              <a:rPr lang="en-US" sz="2000" dirty="0" smtClean="0">
                <a:solidFill>
                  <a:schemeClr val="bg1"/>
                </a:solidFill>
              </a:rPr>
              <a:t>Social </a:t>
            </a:r>
            <a:r>
              <a:rPr lang="en-US" sz="2000" dirty="0">
                <a:solidFill>
                  <a:schemeClr val="bg1"/>
                </a:solidFill>
              </a:rPr>
              <a:t>responsibility (Going GREEN, etc.)</a:t>
            </a:r>
            <a:br>
              <a:rPr lang="en-US" sz="2000" dirty="0">
                <a:solidFill>
                  <a:schemeClr val="bg1"/>
                </a:solidFill>
              </a:rPr>
            </a:br>
            <a:r>
              <a:rPr lang="en-US" sz="2000" dirty="0">
                <a:solidFill>
                  <a:schemeClr val="bg1"/>
                </a:solidFill>
              </a:rPr>
              <a:t>     Strategic goals </a:t>
            </a:r>
            <a:endParaRPr lang="en-US" dirty="0"/>
          </a:p>
        </p:txBody>
      </p:sp>
      <p:sp>
        <p:nvSpPr>
          <p:cNvPr id="2" name="Content Placeholder 1"/>
          <p:cNvSpPr>
            <a:spLocks noGrp="1"/>
          </p:cNvSpPr>
          <p:nvPr>
            <p:ph type="subTitle" idx="1"/>
          </p:nvPr>
        </p:nvSpPr>
        <p:spPr>
          <a:xfrm>
            <a:off x="1295400" y="1219200"/>
            <a:ext cx="6428445" cy="609600"/>
          </a:xfrm>
        </p:spPr>
        <p:txBody>
          <a:bodyPr>
            <a:normAutofit fontScale="62500" lnSpcReduction="20000"/>
          </a:bodyPr>
          <a:lstStyle/>
          <a:p>
            <a:pPr lvl="1"/>
            <a:endParaRPr lang="en-US" dirty="0"/>
          </a:p>
          <a:p>
            <a:r>
              <a:rPr lang="en-US" sz="4000" b="1" dirty="0"/>
              <a:t>Management &amp; Operation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867266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132" y="2590800"/>
            <a:ext cx="6428445" cy="611722"/>
          </a:xfrm>
        </p:spPr>
        <p:txBody>
          <a:bodyPr>
            <a:noAutofit/>
          </a:bodyPr>
          <a:lstStyle/>
          <a:p>
            <a:r>
              <a:rPr lang="en-US" sz="5400" dirty="0" smtClean="0"/>
              <a:t>Resources</a:t>
            </a:r>
            <a:endParaRPr lang="en-US" sz="5400" dirty="0"/>
          </a:p>
        </p:txBody>
      </p:sp>
      <p:sp>
        <p:nvSpPr>
          <p:cNvPr id="3" name="Subtitle 2"/>
          <p:cNvSpPr>
            <a:spLocks noGrp="1"/>
          </p:cNvSpPr>
          <p:nvPr>
            <p:ph type="subTitle" idx="1"/>
          </p:nvPr>
        </p:nvSpPr>
        <p:spPr>
          <a:xfrm>
            <a:off x="1375133" y="3352800"/>
            <a:ext cx="6428445" cy="1334120"/>
          </a:xfrm>
        </p:spPr>
        <p:txBody>
          <a:bodyPr/>
          <a:lstStyle/>
          <a:p>
            <a:r>
              <a:rPr lang="en-US" dirty="0">
                <a:hlinkClick r:id="rId2"/>
              </a:rPr>
              <a:t>How To: Management &amp; Operations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817520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69D9F-1379-446C-A8F3-6C1B3AD54DA8}"/>
              </a:ext>
            </a:extLst>
          </p:cNvPr>
          <p:cNvSpPr>
            <a:spLocks noGrp="1"/>
          </p:cNvSpPr>
          <p:nvPr>
            <p:ph type="ctrTitle"/>
          </p:nvPr>
        </p:nvSpPr>
        <p:spPr>
          <a:xfrm>
            <a:off x="1359090" y="1447800"/>
            <a:ext cx="6428445" cy="1449922"/>
          </a:xfrm>
        </p:spPr>
        <p:txBody>
          <a:bodyPr/>
          <a:lstStyle/>
          <a:p>
            <a:r>
              <a:rPr lang="en-US" b="1" dirty="0"/>
              <a:t>Before submitting … </a:t>
            </a:r>
          </a:p>
        </p:txBody>
      </p:sp>
      <p:sp>
        <p:nvSpPr>
          <p:cNvPr id="8" name="Subtitle 7">
            <a:extLst>
              <a:ext uri="{FF2B5EF4-FFF2-40B4-BE49-F238E27FC236}">
                <a16:creationId xmlns:a16="http://schemas.microsoft.com/office/drawing/2014/main" id="{BF4DA3F2-C229-40E9-AF04-2DB9CD1FF888}"/>
              </a:ext>
            </a:extLst>
          </p:cNvPr>
          <p:cNvSpPr>
            <a:spLocks noGrp="1"/>
          </p:cNvSpPr>
          <p:nvPr>
            <p:ph type="subTitle" idx="1"/>
          </p:nvPr>
        </p:nvSpPr>
        <p:spPr>
          <a:xfrm>
            <a:off x="1359090" y="3429000"/>
            <a:ext cx="6428445" cy="1334120"/>
          </a:xfrm>
        </p:spPr>
        <p:txBody>
          <a:bodyPr/>
          <a:lstStyle/>
          <a:p>
            <a:r>
              <a:rPr lang="en-US" sz="2400" b="1" u="sng" dirty="0"/>
              <a:t>READ</a:t>
            </a:r>
            <a:r>
              <a:rPr lang="en-US" sz="2400" dirty="0"/>
              <a:t> through document for any grammatical or spelling errors</a:t>
            </a:r>
          </a:p>
          <a:p>
            <a:r>
              <a:rPr lang="en-US" sz="2400" b="1" u="sng" dirty="0"/>
              <a:t>CHECK </a:t>
            </a:r>
            <a:r>
              <a:rPr lang="en-US" sz="2400" dirty="0"/>
              <a:t>for plagiarism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212165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bg1"/>
                </a:solidFill>
              </a:rPr>
              <a:t/>
            </a:r>
            <a:br>
              <a:rPr lang="en-US" b="1" dirty="0" smtClean="0">
                <a:solidFill>
                  <a:schemeClr val="bg1"/>
                </a:solidFill>
              </a:rPr>
            </a:br>
            <a:r>
              <a:rPr lang="en-US" sz="6700" b="1" dirty="0" smtClean="0">
                <a:solidFill>
                  <a:schemeClr val="bg1"/>
                </a:solidFill>
              </a:rPr>
              <a:t>Final </a:t>
            </a:r>
            <a:r>
              <a:rPr lang="en-US" sz="6700" b="1" dirty="0">
                <a:solidFill>
                  <a:schemeClr val="bg1"/>
                </a:solidFill>
              </a:rPr>
              <a:t>Competition Outline &amp; Resources </a:t>
            </a:r>
            <a:endParaRPr lang="en-US" sz="6700"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442159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Who are the Finalists?</a:t>
            </a:r>
            <a:endParaRPr lang="en-US" sz="4000" dirty="0"/>
          </a:p>
        </p:txBody>
      </p:sp>
      <p:sp>
        <p:nvSpPr>
          <p:cNvPr id="3" name="Content Placeholder 2"/>
          <p:cNvSpPr>
            <a:spLocks noGrp="1"/>
          </p:cNvSpPr>
          <p:nvPr>
            <p:ph idx="1"/>
          </p:nvPr>
        </p:nvSpPr>
        <p:spPr/>
        <p:txBody>
          <a:bodyPr/>
          <a:lstStyle/>
          <a:p>
            <a:r>
              <a:rPr lang="en-US" dirty="0" smtClean="0"/>
              <a:t>A judging process in early November determines the top 8 scoring entries as finalists.  </a:t>
            </a:r>
          </a:p>
          <a:p>
            <a:r>
              <a:rPr lang="en-US" dirty="0" smtClean="0"/>
              <a:t>Finalists compete with a verbal presentation at the Final Competition.</a:t>
            </a:r>
          </a:p>
          <a:p>
            <a:r>
              <a:rPr lang="en-US" dirty="0" smtClean="0"/>
              <a:t>Additional judging will determine one winner in each category of Marketing Design, Wellness and Food Animal Agriculture.</a:t>
            </a:r>
          </a:p>
          <a:p>
            <a:r>
              <a:rPr lang="en-US" dirty="0" smtClean="0"/>
              <a:t>Category winners will be recognized at the Final Competition.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736154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Final Event Activities</a:t>
            </a:r>
            <a:endParaRPr lang="en-US" sz="4000" dirty="0"/>
          </a:p>
        </p:txBody>
      </p:sp>
      <p:sp>
        <p:nvSpPr>
          <p:cNvPr id="3" name="Content Placeholder 2"/>
          <p:cNvSpPr>
            <a:spLocks noGrp="1"/>
          </p:cNvSpPr>
          <p:nvPr>
            <p:ph idx="1"/>
          </p:nvPr>
        </p:nvSpPr>
        <p:spPr>
          <a:xfrm>
            <a:off x="4419600" y="990600"/>
            <a:ext cx="4091410" cy="5366008"/>
          </a:xfrm>
        </p:spPr>
        <p:txBody>
          <a:bodyPr>
            <a:normAutofit lnSpcReduction="10000"/>
          </a:bodyPr>
          <a:lstStyle/>
          <a:p>
            <a:pPr marL="0" indent="0">
              <a:buNone/>
            </a:pPr>
            <a:r>
              <a:rPr lang="en-US" dirty="0" smtClean="0">
                <a:solidFill>
                  <a:srgbClr val="FF0000"/>
                </a:solidFill>
              </a:rPr>
              <a:t>Morning Activities</a:t>
            </a:r>
          </a:p>
          <a:p>
            <a:r>
              <a:rPr lang="en-US" dirty="0" smtClean="0"/>
              <a:t>Finalists connect with mentors</a:t>
            </a:r>
          </a:p>
          <a:p>
            <a:r>
              <a:rPr lang="en-US" dirty="0" smtClean="0"/>
              <a:t>Presentations to Judges</a:t>
            </a:r>
          </a:p>
          <a:p>
            <a:r>
              <a:rPr lang="en-US" dirty="0" err="1" smtClean="0"/>
              <a:t>Cobot</a:t>
            </a:r>
            <a:r>
              <a:rPr lang="en-US" dirty="0" smtClean="0"/>
              <a:t> Demos </a:t>
            </a:r>
          </a:p>
          <a:p>
            <a:r>
              <a:rPr lang="en-US" dirty="0" smtClean="0"/>
              <a:t>Photo </a:t>
            </a:r>
            <a:r>
              <a:rPr lang="en-US" dirty="0" smtClean="0"/>
              <a:t>Opportunities/Table Games</a:t>
            </a:r>
            <a:endParaRPr lang="en-US" dirty="0" smtClean="0"/>
          </a:p>
          <a:p>
            <a:endParaRPr lang="en-US" dirty="0"/>
          </a:p>
          <a:p>
            <a:pPr marL="0" indent="0">
              <a:buNone/>
            </a:pPr>
            <a:r>
              <a:rPr lang="en-US" dirty="0" smtClean="0">
                <a:solidFill>
                  <a:srgbClr val="FF0000"/>
                </a:solidFill>
              </a:rPr>
              <a:t>Afternoon Activities</a:t>
            </a:r>
          </a:p>
          <a:p>
            <a:r>
              <a:rPr lang="en-US" dirty="0" smtClean="0"/>
              <a:t>Lunch</a:t>
            </a:r>
          </a:p>
          <a:p>
            <a:r>
              <a:rPr lang="en-US" dirty="0" smtClean="0"/>
              <a:t>Elevator Pitches to audience</a:t>
            </a:r>
          </a:p>
          <a:p>
            <a:r>
              <a:rPr lang="en-US" dirty="0" smtClean="0"/>
              <a:t>Keynote Speaker</a:t>
            </a:r>
          </a:p>
          <a:p>
            <a:r>
              <a:rPr lang="en-US" dirty="0" smtClean="0"/>
              <a:t>Business Entrepreneurship Panel</a:t>
            </a:r>
          </a:p>
          <a:p>
            <a:r>
              <a:rPr lang="en-US" dirty="0" smtClean="0"/>
              <a:t>Awards Ceremony</a:t>
            </a:r>
          </a:p>
          <a:p>
            <a:r>
              <a:rPr lang="en-US" i="1" dirty="0" smtClean="0">
                <a:solidFill>
                  <a:srgbClr val="0070C0"/>
                </a:solidFill>
              </a:rPr>
              <a:t>Afternoon activities are livestreamed for those that cannot attend</a:t>
            </a:r>
          </a:p>
          <a:p>
            <a:endParaRPr lang="en-US" dirty="0" smtClean="0"/>
          </a:p>
          <a:p>
            <a:pPr marL="0" indent="0">
              <a:buNone/>
            </a:pPr>
            <a:endParaRPr lang="en-US" dirty="0" smtClean="0">
              <a:solidFill>
                <a:srgbClr val="FF0000"/>
              </a:solidFill>
            </a:endParaRPr>
          </a:p>
          <a:p>
            <a:endParaRPr lang="en-US" dirty="0"/>
          </a:p>
        </p:txBody>
      </p:sp>
      <p:sp>
        <p:nvSpPr>
          <p:cNvPr id="4" name="TextBox 3"/>
          <p:cNvSpPr txBox="1"/>
          <p:nvPr/>
        </p:nvSpPr>
        <p:spPr>
          <a:xfrm>
            <a:off x="914400" y="6280408"/>
            <a:ext cx="7467600" cy="381000"/>
          </a:xfrm>
          <a:prstGeom prst="rect">
            <a:avLst/>
          </a:prstGeom>
          <a:noFill/>
        </p:spPr>
        <p:txBody>
          <a:bodyPr wrap="square" rtlCol="0">
            <a:spAutoFit/>
          </a:bodyPr>
          <a:lstStyle/>
          <a:p>
            <a:pPr algn="ctr"/>
            <a:r>
              <a:rPr lang="en-US" i="1" dirty="0" smtClean="0"/>
              <a:t>Anyone can attend and participate in these final event activities</a:t>
            </a:r>
            <a:endParaRPr lang="en-US" i="1" dirty="0"/>
          </a:p>
        </p:txBody>
      </p:sp>
    </p:spTree>
    <p:extLst>
      <p:ext uri="{BB962C8B-B14F-4D97-AF65-F5344CB8AC3E}">
        <p14:creationId xmlns:p14="http://schemas.microsoft.com/office/powerpoint/2010/main" val="153934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355848"/>
            <a:ext cx="3080115" cy="2459028"/>
          </a:xfrm>
        </p:spPr>
        <p:txBody>
          <a:bodyPr>
            <a:normAutofit/>
          </a:bodyPr>
          <a:lstStyle/>
          <a:p>
            <a:r>
              <a:rPr lang="en-US" sz="3600" b="1" dirty="0"/>
              <a:t>Where to begin?</a:t>
            </a:r>
          </a:p>
        </p:txBody>
      </p:sp>
      <p:sp>
        <p:nvSpPr>
          <p:cNvPr id="7" name="Content Placeholder 6">
            <a:extLst>
              <a:ext uri="{FF2B5EF4-FFF2-40B4-BE49-F238E27FC236}">
                <a16:creationId xmlns:a16="http://schemas.microsoft.com/office/drawing/2014/main" id="{9BDBE4D3-01D7-4822-9B83-0301D6AAD9C3}"/>
              </a:ext>
            </a:extLst>
          </p:cNvPr>
          <p:cNvSpPr>
            <a:spLocks noGrp="1"/>
          </p:cNvSpPr>
          <p:nvPr>
            <p:ph sz="half" idx="2"/>
          </p:nvPr>
        </p:nvSpPr>
        <p:spPr>
          <a:xfrm>
            <a:off x="4038600" y="457200"/>
            <a:ext cx="4876800" cy="5518147"/>
          </a:xfrm>
        </p:spPr>
        <p:txBody>
          <a:bodyPr>
            <a:normAutofit/>
          </a:bodyPr>
          <a:lstStyle/>
          <a:p>
            <a:r>
              <a:rPr lang="en-US" sz="2000" b="1" u="sng" dirty="0" smtClean="0">
                <a:solidFill>
                  <a:schemeClr val="bg1"/>
                </a:solidFill>
              </a:rPr>
              <a:t>BIG </a:t>
            </a:r>
            <a:r>
              <a:rPr lang="en-US" sz="2000" b="1" u="sng" dirty="0">
                <a:solidFill>
                  <a:schemeClr val="bg1"/>
                </a:solidFill>
              </a:rPr>
              <a:t>Idea Competition</a:t>
            </a:r>
          </a:p>
          <a:p>
            <a:pPr lvl="2"/>
            <a:r>
              <a:rPr lang="en-US" sz="1600" dirty="0">
                <a:solidFill>
                  <a:schemeClr val="bg1"/>
                </a:solidFill>
              </a:rPr>
              <a:t>“Every idea needs a chance to grow”</a:t>
            </a:r>
          </a:p>
          <a:p>
            <a:pPr lvl="2"/>
            <a:r>
              <a:rPr lang="en-US" sz="1600" dirty="0" smtClean="0">
                <a:solidFill>
                  <a:schemeClr val="bg1"/>
                </a:solidFill>
              </a:rPr>
              <a:t>Hands on entrepreneurship introduction</a:t>
            </a:r>
          </a:p>
          <a:p>
            <a:pPr lvl="2"/>
            <a:r>
              <a:rPr lang="en-US" sz="1600" dirty="0" smtClean="0">
                <a:solidFill>
                  <a:schemeClr val="bg1"/>
                </a:solidFill>
              </a:rPr>
              <a:t>Great springboard </a:t>
            </a:r>
            <a:r>
              <a:rPr lang="en-US" sz="1600" dirty="0">
                <a:solidFill>
                  <a:schemeClr val="bg1"/>
                </a:solidFill>
              </a:rPr>
              <a:t>for other competitions</a:t>
            </a:r>
          </a:p>
          <a:p>
            <a:pPr lvl="2"/>
            <a:r>
              <a:rPr lang="en-US" sz="1600" dirty="0">
                <a:solidFill>
                  <a:schemeClr val="bg1"/>
                </a:solidFill>
              </a:rPr>
              <a:t>An idea for a business that would serve a local area or an idea for a new / innovative product or service</a:t>
            </a:r>
          </a:p>
          <a:p>
            <a:pPr marL="640080" lvl="2" indent="0">
              <a:buNone/>
            </a:pPr>
            <a:endParaRPr lang="en-US" sz="1600" dirty="0"/>
          </a:p>
          <a:p>
            <a:pPr lvl="1"/>
            <a:r>
              <a:rPr lang="en-US" sz="1800" b="1" u="sng" dirty="0">
                <a:solidFill>
                  <a:schemeClr val="bg1"/>
                </a:solidFill>
              </a:rPr>
              <a:t>Marketing Design Competition</a:t>
            </a:r>
          </a:p>
          <a:p>
            <a:pPr lvl="2"/>
            <a:r>
              <a:rPr lang="en-US" sz="1600" dirty="0">
                <a:solidFill>
                  <a:schemeClr val="bg1"/>
                </a:solidFill>
              </a:rPr>
              <a:t>Optional</a:t>
            </a:r>
          </a:p>
          <a:p>
            <a:pPr lvl="2"/>
            <a:r>
              <a:rPr lang="en-US" sz="1600" dirty="0">
                <a:solidFill>
                  <a:schemeClr val="bg1"/>
                </a:solidFill>
              </a:rPr>
              <a:t>Allows students to create </a:t>
            </a:r>
            <a:r>
              <a:rPr lang="en-US" sz="1600" dirty="0" smtClean="0">
                <a:solidFill>
                  <a:schemeClr val="bg1"/>
                </a:solidFill>
              </a:rPr>
              <a:t>a </a:t>
            </a:r>
            <a:r>
              <a:rPr lang="en-US" sz="1600" dirty="0">
                <a:solidFill>
                  <a:schemeClr val="bg1"/>
                </a:solidFill>
              </a:rPr>
              <a:t>marketing piece to support proposed business idea</a:t>
            </a:r>
          </a:p>
          <a:p>
            <a:pPr lvl="2"/>
            <a:r>
              <a:rPr lang="en-US" sz="1600" dirty="0">
                <a:solidFill>
                  <a:schemeClr val="bg1"/>
                </a:solidFill>
              </a:rPr>
              <a:t>Make sure to include all business information (name, location, contact, etc.)</a:t>
            </a:r>
          </a:p>
          <a:p>
            <a:endParaRPr lang="en-US" dirty="0"/>
          </a:p>
        </p:txBody>
      </p:sp>
      <p:sp>
        <p:nvSpPr>
          <p:cNvPr id="8" name="Text Placeholder 7">
            <a:extLst>
              <a:ext uri="{FF2B5EF4-FFF2-40B4-BE49-F238E27FC236}">
                <a16:creationId xmlns:a16="http://schemas.microsoft.com/office/drawing/2014/main" id="{407AD179-FF2F-45BB-9D19-A617D025669D}"/>
              </a:ext>
            </a:extLst>
          </p:cNvPr>
          <p:cNvSpPr>
            <a:spLocks noGrp="1"/>
          </p:cNvSpPr>
          <p:nvPr>
            <p:ph type="body" sz="quarter" idx="3"/>
          </p:nvPr>
        </p:nvSpPr>
        <p:spPr>
          <a:xfrm>
            <a:off x="392219" y="4471976"/>
            <a:ext cx="3819675" cy="685800"/>
          </a:xfrm>
        </p:spPr>
        <p:txBody>
          <a:bodyPr/>
          <a:lstStyle/>
          <a:p>
            <a:pPr algn="ctr"/>
            <a:r>
              <a:rPr lang="en-US" b="1" dirty="0">
                <a:solidFill>
                  <a:srgbClr val="FF0000"/>
                </a:solidFill>
                <a:hlinkClick r:id="rId3"/>
              </a:rPr>
              <a:t>www.bigideasd.com</a:t>
            </a:r>
            <a:endParaRPr lang="en-US" b="1" dirty="0">
              <a:solidFill>
                <a:srgbClr val="FF0000"/>
              </a:solidFill>
            </a:endParaRPr>
          </a:p>
          <a:p>
            <a:endParaRPr lang="en-US" dirty="0"/>
          </a:p>
        </p:txBody>
      </p:sp>
      <p:pic>
        <p:nvPicPr>
          <p:cNvPr id="12" name="Content Placeholder 11">
            <a:extLst>
              <a:ext uri="{FF2B5EF4-FFF2-40B4-BE49-F238E27FC236}">
                <a16:creationId xmlns:a16="http://schemas.microsoft.com/office/drawing/2014/main" id="{C4B48221-3F97-4844-AE63-59BE6DC701A1}"/>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65932" y="1172883"/>
            <a:ext cx="3798936" cy="1861427"/>
          </a:xfrm>
          <a:prstGeom prst="rect">
            <a:avLst/>
          </a:prstGeom>
          <a:ln w="25400">
            <a:solidFill>
              <a:schemeClr val="accent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360180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471FF0-CF9F-4ABC-B343-BF64EA7829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56150" y="4648200"/>
            <a:ext cx="1250407" cy="1250407"/>
          </a:xfrm>
          <a:prstGeom prst="rect">
            <a:avLst/>
          </a:prstGeom>
          <a:ln w="9525">
            <a:noFill/>
          </a:ln>
        </p:spPr>
      </p:pic>
      <p:sp>
        <p:nvSpPr>
          <p:cNvPr id="4" name="Title 3"/>
          <p:cNvSpPr>
            <a:spLocks noGrp="1"/>
          </p:cNvSpPr>
          <p:nvPr>
            <p:ph type="title"/>
          </p:nvPr>
        </p:nvSpPr>
        <p:spPr>
          <a:xfrm>
            <a:off x="381000" y="1707958"/>
            <a:ext cx="3733800" cy="2453676"/>
          </a:xfrm>
        </p:spPr>
        <p:txBody>
          <a:bodyPr>
            <a:normAutofit/>
          </a:bodyPr>
          <a:lstStyle/>
          <a:p>
            <a:r>
              <a:rPr lang="en-US" sz="4000" b="1" dirty="0"/>
              <a:t>Presenting at</a:t>
            </a:r>
            <a:br>
              <a:rPr lang="en-US" sz="4000" b="1" dirty="0"/>
            </a:br>
            <a:r>
              <a:rPr lang="en-US" sz="4000" b="1" dirty="0"/>
              <a:t> </a:t>
            </a:r>
            <a:r>
              <a:rPr lang="en-US" sz="4000" b="1" dirty="0" smtClean="0"/>
              <a:t>BIG </a:t>
            </a:r>
            <a:r>
              <a:rPr lang="en-US" sz="4000" b="1" dirty="0"/>
              <a:t>Idea</a:t>
            </a:r>
          </a:p>
        </p:txBody>
      </p:sp>
      <p:sp>
        <p:nvSpPr>
          <p:cNvPr id="2" name="Content Placeholder 1"/>
          <p:cNvSpPr>
            <a:spLocks noGrp="1"/>
          </p:cNvSpPr>
          <p:nvPr>
            <p:ph idx="1"/>
          </p:nvPr>
        </p:nvSpPr>
        <p:spPr>
          <a:xfrm>
            <a:off x="4114800" y="533400"/>
            <a:ext cx="4711405" cy="4302479"/>
          </a:xfrm>
        </p:spPr>
        <p:txBody>
          <a:bodyPr>
            <a:normAutofit fontScale="85000" lnSpcReduction="10000"/>
          </a:bodyPr>
          <a:lstStyle/>
          <a:p>
            <a:pPr>
              <a:lnSpc>
                <a:spcPct val="110000"/>
              </a:lnSpc>
            </a:pPr>
            <a:r>
              <a:rPr lang="en-US" sz="1900" dirty="0" smtClean="0"/>
              <a:t>Different </a:t>
            </a:r>
            <a:r>
              <a:rPr lang="en-US" sz="1900" dirty="0"/>
              <a:t>judges than first round - be prepared!</a:t>
            </a:r>
          </a:p>
          <a:p>
            <a:pPr lvl="1">
              <a:lnSpc>
                <a:spcPct val="110000"/>
              </a:lnSpc>
            </a:pPr>
            <a:r>
              <a:rPr lang="en-US" sz="1500" dirty="0"/>
              <a:t>These judges have not </a:t>
            </a:r>
            <a:r>
              <a:rPr lang="en-US" sz="1500" dirty="0" smtClean="0"/>
              <a:t>judged the </a:t>
            </a:r>
            <a:r>
              <a:rPr lang="en-US" sz="1500" dirty="0"/>
              <a:t>actual </a:t>
            </a:r>
            <a:r>
              <a:rPr lang="en-US" sz="1500" dirty="0" smtClean="0"/>
              <a:t>BIG Idea but are provided a copy prior to the final event</a:t>
            </a:r>
            <a:endParaRPr lang="en-US" sz="1500" dirty="0"/>
          </a:p>
          <a:p>
            <a:pPr>
              <a:lnSpc>
                <a:spcPct val="110000"/>
              </a:lnSpc>
            </a:pPr>
            <a:r>
              <a:rPr lang="en-US" sz="1900" dirty="0" smtClean="0"/>
              <a:t>6 minute presentation (includes Elevator Pitch)</a:t>
            </a:r>
          </a:p>
          <a:p>
            <a:pPr lvl="1">
              <a:lnSpc>
                <a:spcPct val="110000"/>
              </a:lnSpc>
            </a:pPr>
            <a:r>
              <a:rPr lang="en-US" sz="1700" dirty="0" smtClean="0"/>
              <a:t>Start with Elevator Pitch and then launch directly into full presentation</a:t>
            </a:r>
          </a:p>
          <a:p>
            <a:pPr lvl="1">
              <a:lnSpc>
                <a:spcPct val="110000"/>
              </a:lnSpc>
            </a:pPr>
            <a:r>
              <a:rPr lang="en-US" sz="1700" dirty="0" smtClean="0"/>
              <a:t>Be sure to include financial information</a:t>
            </a:r>
          </a:p>
          <a:p>
            <a:pPr lvl="1">
              <a:lnSpc>
                <a:spcPct val="110000"/>
              </a:lnSpc>
            </a:pPr>
            <a:r>
              <a:rPr lang="en-US" sz="1700" dirty="0" smtClean="0"/>
              <a:t>Use visual aid (at least 1 is required)</a:t>
            </a:r>
            <a:endParaRPr lang="en-US" sz="1700" dirty="0"/>
          </a:p>
          <a:p>
            <a:pPr>
              <a:lnSpc>
                <a:spcPct val="110000"/>
              </a:lnSpc>
            </a:pPr>
            <a:r>
              <a:rPr lang="en-US" sz="1900" dirty="0"/>
              <a:t>Follow the rubric</a:t>
            </a:r>
          </a:p>
          <a:p>
            <a:pPr>
              <a:lnSpc>
                <a:spcPct val="110000"/>
              </a:lnSpc>
            </a:pPr>
            <a:r>
              <a:rPr lang="en-US" sz="1900" dirty="0"/>
              <a:t>Do not read off slideshow</a:t>
            </a:r>
          </a:p>
          <a:p>
            <a:pPr>
              <a:lnSpc>
                <a:spcPct val="110000"/>
              </a:lnSpc>
            </a:pPr>
            <a:r>
              <a:rPr lang="en-US" sz="1900" dirty="0"/>
              <a:t>Do not use note </a:t>
            </a:r>
            <a:r>
              <a:rPr lang="en-US" sz="1900" dirty="0" smtClean="0"/>
              <a:t>cards</a:t>
            </a:r>
            <a:endParaRPr lang="en-US" sz="1700" dirty="0"/>
          </a:p>
          <a:p>
            <a:pPr>
              <a:lnSpc>
                <a:spcPct val="110000"/>
              </a:lnSpc>
            </a:pPr>
            <a:r>
              <a:rPr lang="en-US" sz="1900" dirty="0"/>
              <a:t>Use Mentors to help anticipate questions to be asked</a:t>
            </a:r>
          </a:p>
        </p:txBody>
      </p:sp>
      <p:sp>
        <p:nvSpPr>
          <p:cNvPr id="3" name="TextBox 2"/>
          <p:cNvSpPr txBox="1"/>
          <p:nvPr/>
        </p:nvSpPr>
        <p:spPr>
          <a:xfrm>
            <a:off x="762000" y="3732891"/>
            <a:ext cx="2971800" cy="923330"/>
          </a:xfrm>
          <a:prstGeom prst="rect">
            <a:avLst/>
          </a:prstGeom>
          <a:noFill/>
        </p:spPr>
        <p:txBody>
          <a:bodyPr wrap="square" rtlCol="0">
            <a:spAutoFit/>
          </a:bodyPr>
          <a:lstStyle/>
          <a:p>
            <a:pPr algn="ctr"/>
            <a:r>
              <a:rPr lang="en-US" dirty="0" smtClean="0">
                <a:hlinkClick r:id="rId5"/>
              </a:rPr>
              <a:t>Check out elevator pitches and past winners presentations</a:t>
            </a:r>
            <a:endParaRPr lang="en-US" dirty="0"/>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7208" y="5964877"/>
            <a:ext cx="890555" cy="839457"/>
          </a:xfrm>
          <a:prstGeom prst="rect">
            <a:avLst/>
          </a:prstGeom>
        </p:spPr>
      </p:pic>
    </p:spTree>
    <p:extLst>
      <p:ext uri="{BB962C8B-B14F-4D97-AF65-F5344CB8AC3E}">
        <p14:creationId xmlns:p14="http://schemas.microsoft.com/office/powerpoint/2010/main" val="957093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Presenting </a:t>
            </a:r>
            <a:br>
              <a:rPr lang="en-US" dirty="0"/>
            </a:br>
            <a:r>
              <a:rPr lang="en-US" dirty="0"/>
              <a:t>Big idea</a:t>
            </a:r>
          </a:p>
        </p:txBody>
      </p:sp>
      <p:sp>
        <p:nvSpPr>
          <p:cNvPr id="2" name="Content Placeholder 1"/>
          <p:cNvSpPr>
            <a:spLocks noGrp="1"/>
          </p:cNvSpPr>
          <p:nvPr>
            <p:ph sz="half" idx="1"/>
          </p:nvPr>
        </p:nvSpPr>
        <p:spPr>
          <a:xfrm>
            <a:off x="3826617" y="1963770"/>
            <a:ext cx="4672573" cy="2826532"/>
          </a:xfrm>
        </p:spPr>
        <p:txBody>
          <a:bodyPr>
            <a:normAutofit fontScale="92500" lnSpcReduction="20000"/>
          </a:bodyPr>
          <a:lstStyle/>
          <a:p>
            <a:pPr algn="ctr"/>
            <a:r>
              <a:rPr lang="en-US" sz="3200" b="1" dirty="0"/>
              <a:t>Dress professional</a:t>
            </a:r>
            <a:r>
              <a:rPr lang="en-US" sz="3200" b="1" dirty="0" smtClean="0"/>
              <a:t>!</a:t>
            </a:r>
          </a:p>
          <a:p>
            <a:pPr algn="ctr"/>
            <a:endParaRPr lang="en-US" sz="3200" b="1" dirty="0" smtClean="0"/>
          </a:p>
          <a:p>
            <a:pPr marL="0" indent="0" algn="ctr">
              <a:buNone/>
            </a:pPr>
            <a:endParaRPr lang="en-US" sz="3200" b="1" dirty="0"/>
          </a:p>
          <a:p>
            <a:pPr algn="ctr"/>
            <a:r>
              <a:rPr lang="en-US" sz="3200" b="1" dirty="0" smtClean="0"/>
              <a:t>Dress for your business!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10" y="629169"/>
            <a:ext cx="3581400" cy="2686050"/>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10" y="3332165"/>
            <a:ext cx="3581400" cy="2686050"/>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023772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055278"/>
            <a:ext cx="6428445" cy="916522"/>
          </a:xfrm>
        </p:spPr>
        <p:txBody>
          <a:bodyPr>
            <a:normAutofit/>
          </a:bodyPr>
          <a:lstStyle/>
          <a:p>
            <a:r>
              <a:rPr lang="en-US" sz="5400" dirty="0" smtClean="0"/>
              <a:t>Resources </a:t>
            </a:r>
            <a:endParaRPr lang="en-US" sz="5400" dirty="0"/>
          </a:p>
        </p:txBody>
      </p:sp>
      <p:sp>
        <p:nvSpPr>
          <p:cNvPr id="3" name="Subtitle 2"/>
          <p:cNvSpPr>
            <a:spLocks noGrp="1"/>
          </p:cNvSpPr>
          <p:nvPr>
            <p:ph type="subTitle" idx="1"/>
          </p:nvPr>
        </p:nvSpPr>
        <p:spPr>
          <a:xfrm>
            <a:off x="1359091" y="3048000"/>
            <a:ext cx="6428445" cy="2227612"/>
          </a:xfrm>
        </p:spPr>
        <p:txBody>
          <a:bodyPr/>
          <a:lstStyle/>
          <a:p>
            <a:r>
              <a:rPr lang="en-US" dirty="0" smtClean="0"/>
              <a:t>Elevator Pitches and Student Presentation Found on our website on the </a:t>
            </a:r>
            <a:r>
              <a:rPr lang="en-US" dirty="0" smtClean="0">
                <a:hlinkClick r:id="rId2"/>
              </a:rPr>
              <a:t>Past Winners Page </a:t>
            </a:r>
            <a:r>
              <a:rPr lang="en-US" dirty="0" smtClean="0"/>
              <a:t>or the BIG Idea </a:t>
            </a:r>
            <a:r>
              <a:rPr lang="en-US" dirty="0" smtClean="0">
                <a:hlinkClick r:id="rId3"/>
              </a:rPr>
              <a:t>YouTube Channel</a:t>
            </a:r>
            <a:endParaRPr lang="en-US" dirty="0" smtClean="0"/>
          </a:p>
          <a:p>
            <a:r>
              <a:rPr lang="en-US" dirty="0" smtClean="0">
                <a:hlinkClick r:id="rId4"/>
              </a:rPr>
              <a:t>Start Up Costs Worksheet</a:t>
            </a:r>
            <a:endParaRPr lang="en-US" dirty="0" smtClean="0"/>
          </a:p>
          <a:p>
            <a:r>
              <a:rPr lang="en-US" dirty="0" smtClean="0">
                <a:hlinkClick r:id="rId5"/>
              </a:rPr>
              <a:t>Business Expense Worksheet</a:t>
            </a:r>
            <a:endParaRPr lang="en-US" dirty="0" smtClean="0"/>
          </a:p>
          <a:p>
            <a:r>
              <a:rPr lang="en-US" dirty="0" smtClean="0">
                <a:hlinkClick r:id="rId6"/>
              </a:rPr>
              <a:t>Presentation Tips</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833805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18310"/>
            <a:ext cx="3122163" cy="2459028"/>
          </a:xfrm>
        </p:spPr>
        <p:txBody>
          <a:bodyPr>
            <a:normAutofit/>
          </a:bodyPr>
          <a:lstStyle/>
          <a:p>
            <a:r>
              <a:rPr lang="en-US" sz="4000" dirty="0" smtClean="0"/>
              <a:t>Mentorship Program</a:t>
            </a:r>
            <a:endParaRPr lang="en-US" sz="4000" dirty="0"/>
          </a:p>
        </p:txBody>
      </p:sp>
      <p:sp>
        <p:nvSpPr>
          <p:cNvPr id="4" name="Content Placeholder 3"/>
          <p:cNvSpPr>
            <a:spLocks noGrp="1"/>
          </p:cNvSpPr>
          <p:nvPr>
            <p:ph sz="half" idx="2"/>
          </p:nvPr>
        </p:nvSpPr>
        <p:spPr>
          <a:xfrm>
            <a:off x="4706636" y="685800"/>
            <a:ext cx="3804674" cy="5486399"/>
          </a:xfrm>
        </p:spPr>
        <p:txBody>
          <a:bodyPr>
            <a:normAutofit/>
          </a:bodyPr>
          <a:lstStyle/>
          <a:p>
            <a:r>
              <a:rPr lang="en-US" dirty="0" smtClean="0"/>
              <a:t>The top 8 finalist teams will be paired with a BIG Idea Mentor.</a:t>
            </a:r>
          </a:p>
          <a:p>
            <a:r>
              <a:rPr lang="en-US" dirty="0" smtClean="0"/>
              <a:t>BIG Idea Mentors </a:t>
            </a:r>
            <a:r>
              <a:rPr lang="en-US" dirty="0" smtClean="0"/>
              <a:t>are </a:t>
            </a:r>
            <a:r>
              <a:rPr lang="en-US" dirty="0" smtClean="0"/>
              <a:t>a BIG </a:t>
            </a:r>
            <a:r>
              <a:rPr lang="en-US" dirty="0" smtClean="0"/>
              <a:t>deal!</a:t>
            </a:r>
            <a:endParaRPr lang="en-US" dirty="0" smtClean="0"/>
          </a:p>
          <a:p>
            <a:r>
              <a:rPr lang="en-US" dirty="0" smtClean="0"/>
              <a:t>The mentor will reach out to teachers and finalists prior to the Final Competition.</a:t>
            </a:r>
          </a:p>
          <a:p>
            <a:r>
              <a:rPr lang="en-US" dirty="0" smtClean="0"/>
              <a:t>BIG Idea Mentors will provide students with </a:t>
            </a:r>
            <a:r>
              <a:rPr lang="en-US" dirty="0"/>
              <a:t>knowledge, wisdom, experience, and </a:t>
            </a:r>
            <a:r>
              <a:rPr lang="en-US" dirty="0" smtClean="0"/>
              <a:t>insight</a:t>
            </a:r>
            <a:r>
              <a:rPr lang="en-US" dirty="0"/>
              <a:t> </a:t>
            </a:r>
            <a:r>
              <a:rPr lang="en-US" dirty="0" smtClean="0"/>
              <a:t>about:</a:t>
            </a:r>
          </a:p>
          <a:p>
            <a:pPr lvl="1"/>
            <a:r>
              <a:rPr lang="en-US" dirty="0" smtClean="0"/>
              <a:t>Your Business Idea</a:t>
            </a:r>
          </a:p>
          <a:p>
            <a:pPr lvl="1"/>
            <a:r>
              <a:rPr lang="en-US" dirty="0" smtClean="0"/>
              <a:t>Unanticipated Questions (from judges at final event)</a:t>
            </a:r>
          </a:p>
          <a:p>
            <a:pPr lvl="1"/>
            <a:r>
              <a:rPr lang="en-US" dirty="0" smtClean="0"/>
              <a:t>Building Your Network</a:t>
            </a:r>
          </a:p>
          <a:p>
            <a:pPr lvl="1"/>
            <a:r>
              <a:rPr lang="en-US" dirty="0" smtClean="0"/>
              <a:t>Presentation Skills</a:t>
            </a:r>
          </a:p>
          <a:p>
            <a:pPr lvl="1"/>
            <a:r>
              <a:rPr lang="en-US" dirty="0" smtClean="0"/>
              <a:t>Making Your Idea a Reality</a:t>
            </a:r>
          </a:p>
          <a:p>
            <a:pPr lvl="1"/>
            <a:r>
              <a:rPr lang="en-US" dirty="0" smtClean="0"/>
              <a:t>Career Paths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585306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Awards</a:t>
            </a:r>
            <a:endParaRPr lang="en-US" sz="4000" dirty="0"/>
          </a:p>
        </p:txBody>
      </p:sp>
      <p:sp>
        <p:nvSpPr>
          <p:cNvPr id="3" name="Content Placeholder 2"/>
          <p:cNvSpPr>
            <a:spLocks noGrp="1"/>
          </p:cNvSpPr>
          <p:nvPr>
            <p:ph idx="1"/>
          </p:nvPr>
        </p:nvSpPr>
        <p:spPr>
          <a:xfrm>
            <a:off x="4063795" y="849052"/>
            <a:ext cx="4950737" cy="5314407"/>
          </a:xfrm>
        </p:spPr>
        <p:txBody>
          <a:bodyPr>
            <a:normAutofit fontScale="85000" lnSpcReduction="20000"/>
          </a:bodyPr>
          <a:lstStyle/>
          <a:p>
            <a:r>
              <a:rPr lang="en-US" dirty="0" smtClean="0"/>
              <a:t>Mentorship is a huge part in starting and running a business</a:t>
            </a:r>
          </a:p>
          <a:p>
            <a:r>
              <a:rPr lang="en-US" dirty="0" smtClean="0"/>
              <a:t>We are adding the Partners In Business Award to encourage teachers and students to expand their network. </a:t>
            </a:r>
          </a:p>
          <a:p>
            <a:r>
              <a:rPr lang="en-US" i="1" dirty="0" smtClean="0">
                <a:solidFill>
                  <a:schemeClr val="accent1"/>
                </a:solidFill>
              </a:rPr>
              <a:t>Watch for more details in upcoming emails!</a:t>
            </a:r>
            <a:endParaRPr lang="en-US" i="1" dirty="0">
              <a:solidFill>
                <a:schemeClr val="accent1"/>
              </a:solidFill>
            </a:endParaRPr>
          </a:p>
          <a:p>
            <a:pPr marL="0" indent="0">
              <a:buNone/>
            </a:pPr>
            <a:r>
              <a:rPr lang="en-US" sz="1800" dirty="0" smtClean="0">
                <a:solidFill>
                  <a:srgbClr val="FF0000"/>
                </a:solidFill>
              </a:rPr>
              <a:t>Makerspace Consultation Prize</a:t>
            </a:r>
            <a:endParaRPr lang="en-US" sz="1800" dirty="0" smtClean="0">
              <a:solidFill>
                <a:srgbClr val="FF0000"/>
              </a:solidFill>
            </a:endParaRPr>
          </a:p>
          <a:p>
            <a:r>
              <a:rPr lang="en-US" dirty="0"/>
              <a:t>Every teacher can sign up </a:t>
            </a:r>
            <a:endParaRPr lang="en-US" dirty="0" smtClean="0"/>
          </a:p>
          <a:p>
            <a:r>
              <a:rPr lang="en-US" dirty="0" smtClean="0"/>
              <a:t>Receive a free consultation for exploring </a:t>
            </a:r>
            <a:r>
              <a:rPr lang="en-US" dirty="0" smtClean="0"/>
              <a:t>the possibility of a makerspace in your community or school. </a:t>
            </a:r>
          </a:p>
          <a:p>
            <a:r>
              <a:rPr lang="en-US" dirty="0" smtClean="0"/>
              <a:t>A Makerspace is a place </a:t>
            </a:r>
            <a:r>
              <a:rPr lang="en-US" dirty="0"/>
              <a:t>where students and community members have access various tools and resources for them to create and explore new </a:t>
            </a:r>
            <a:r>
              <a:rPr lang="en-US" dirty="0" smtClean="0"/>
              <a:t>ideas.</a:t>
            </a:r>
          </a:p>
          <a:p>
            <a:r>
              <a:rPr lang="en-US" dirty="0" smtClean="0"/>
              <a:t>Apply by emailing your school name and contact person (</a:t>
            </a:r>
            <a:r>
              <a:rPr lang="en-US" dirty="0" err="1" smtClean="0"/>
              <a:t>name,phone,email</a:t>
            </a:r>
            <a:r>
              <a:rPr lang="en-US" dirty="0" smtClean="0"/>
              <a:t>) to Kelly Weaver at kelly@growsd.org</a:t>
            </a:r>
          </a:p>
          <a:p>
            <a:endParaRPr lang="en-US" dirty="0"/>
          </a:p>
          <a:p>
            <a:pPr marL="0" indent="0">
              <a:buNone/>
            </a:pPr>
            <a:r>
              <a:rPr lang="en-US" dirty="0" smtClean="0"/>
              <a:t>Winners of both the Partners in Business Award and the Makerspace Award will be announced at the Final Competition, Wednesday, December 5, 2018.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2051" y="5998490"/>
            <a:ext cx="890555" cy="839457"/>
          </a:xfrm>
          <a:prstGeom prst="rect">
            <a:avLst/>
          </a:prstGeom>
        </p:spPr>
      </p:pic>
      <p:sp>
        <p:nvSpPr>
          <p:cNvPr id="5" name="TextBox 4"/>
          <p:cNvSpPr txBox="1"/>
          <p:nvPr/>
        </p:nvSpPr>
        <p:spPr>
          <a:xfrm>
            <a:off x="4035721" y="479720"/>
            <a:ext cx="3890113" cy="369332"/>
          </a:xfrm>
          <a:prstGeom prst="rect">
            <a:avLst/>
          </a:prstGeom>
          <a:noFill/>
        </p:spPr>
        <p:txBody>
          <a:bodyPr wrap="square" rtlCol="0">
            <a:spAutoFit/>
          </a:bodyPr>
          <a:lstStyle/>
          <a:p>
            <a:r>
              <a:rPr lang="en-US" dirty="0" smtClean="0">
                <a:solidFill>
                  <a:srgbClr val="FF0000"/>
                </a:solidFill>
              </a:rPr>
              <a:t>Partners in Business Award</a:t>
            </a:r>
            <a:endParaRPr lang="en-US" dirty="0">
              <a:solidFill>
                <a:srgbClr val="FF0000"/>
              </a:solidFill>
            </a:endParaRPr>
          </a:p>
        </p:txBody>
      </p:sp>
    </p:spTree>
    <p:extLst>
      <p:ext uri="{BB962C8B-B14F-4D97-AF65-F5344CB8AC3E}">
        <p14:creationId xmlns:p14="http://schemas.microsoft.com/office/powerpoint/2010/main" val="2698625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5DD5C1-A8CA-4ECC-A637-6EBDABA5FEAE}"/>
              </a:ext>
            </a:extLst>
          </p:cNvPr>
          <p:cNvSpPr>
            <a:spLocks noGrp="1"/>
          </p:cNvSpPr>
          <p:nvPr>
            <p:ph type="title"/>
          </p:nvPr>
        </p:nvSpPr>
        <p:spPr>
          <a:xfrm>
            <a:off x="1962207" y="2061839"/>
            <a:ext cx="5219585" cy="1214762"/>
          </a:xfrm>
        </p:spPr>
        <p:txBody>
          <a:bodyPr vert="horz" lIns="228600" tIns="228600" rIns="228600" bIns="0" rtlCol="0" anchor="b">
            <a:normAutofit/>
          </a:bodyPr>
          <a:lstStyle/>
          <a:p>
            <a:pPr defTabSz="914400">
              <a:lnSpc>
                <a:spcPct val="80000"/>
              </a:lnSpc>
            </a:pPr>
            <a:r>
              <a:rPr lang="en-US" b="1" spc="-150" dirty="0"/>
              <a:t>Can’t Make the </a:t>
            </a:r>
            <a:r>
              <a:rPr lang="en-US" b="1" spc="-150" dirty="0" smtClean="0"/>
              <a:t/>
            </a:r>
            <a:br>
              <a:rPr lang="en-US" b="1" spc="-150" dirty="0" smtClean="0"/>
            </a:br>
            <a:r>
              <a:rPr lang="en-US" b="1" spc="-150" dirty="0" smtClean="0"/>
              <a:t>Final </a:t>
            </a:r>
            <a:r>
              <a:rPr lang="en-US" b="1" spc="-150" dirty="0"/>
              <a:t>Event?</a:t>
            </a:r>
          </a:p>
        </p:txBody>
      </p:sp>
      <p:sp>
        <p:nvSpPr>
          <p:cNvPr id="10" name="Text Placeholder 9">
            <a:extLst>
              <a:ext uri="{FF2B5EF4-FFF2-40B4-BE49-F238E27FC236}">
                <a16:creationId xmlns:a16="http://schemas.microsoft.com/office/drawing/2014/main" id="{C9A8A9BF-4443-4135-ADB2-074ACC4F0A9F}"/>
              </a:ext>
            </a:extLst>
          </p:cNvPr>
          <p:cNvSpPr>
            <a:spLocks noGrp="1"/>
          </p:cNvSpPr>
          <p:nvPr>
            <p:ph type="body" idx="1"/>
          </p:nvPr>
        </p:nvSpPr>
        <p:spPr>
          <a:xfrm>
            <a:off x="2541703" y="3783690"/>
            <a:ext cx="4060594" cy="1196717"/>
          </a:xfrm>
        </p:spPr>
        <p:txBody>
          <a:bodyPr vert="horz" lIns="91440" tIns="0" rIns="91440" bIns="45720" rtlCol="0">
            <a:normAutofit fontScale="92500" lnSpcReduction="20000"/>
          </a:bodyPr>
          <a:lstStyle/>
          <a:p>
            <a:pPr defTabSz="914400">
              <a:lnSpc>
                <a:spcPct val="100000"/>
              </a:lnSpc>
              <a:spcBef>
                <a:spcPts val="0"/>
              </a:spcBef>
            </a:pPr>
            <a:r>
              <a:rPr lang="en-US" sz="1900" dirty="0"/>
              <a:t>PARTICIPATE </a:t>
            </a:r>
            <a:r>
              <a:rPr lang="en-US" sz="1900" dirty="0" smtClean="0"/>
              <a:t>ONLINE </a:t>
            </a:r>
          </a:p>
          <a:p>
            <a:pPr defTabSz="914400">
              <a:lnSpc>
                <a:spcPct val="100000"/>
              </a:lnSpc>
              <a:spcBef>
                <a:spcPts val="0"/>
              </a:spcBef>
            </a:pPr>
            <a:r>
              <a:rPr lang="en-US" sz="1700" dirty="0" smtClean="0"/>
              <a:t>via livestream option!</a:t>
            </a:r>
            <a:endParaRPr lang="en-US" sz="1700" dirty="0"/>
          </a:p>
          <a:p>
            <a:pPr defTabSz="914400">
              <a:lnSpc>
                <a:spcPct val="100000"/>
              </a:lnSpc>
              <a:spcBef>
                <a:spcPts val="1000"/>
              </a:spcBef>
            </a:pPr>
            <a:r>
              <a:rPr lang="en-US" sz="1700" dirty="0"/>
              <a:t>See elevator pitches from the finalists</a:t>
            </a:r>
            <a:r>
              <a:rPr lang="en-US" sz="1700" dirty="0" smtClean="0"/>
              <a:t>!</a:t>
            </a:r>
          </a:p>
          <a:p>
            <a:pPr defTabSz="914400">
              <a:lnSpc>
                <a:spcPct val="100000"/>
              </a:lnSpc>
              <a:spcBef>
                <a:spcPts val="1000"/>
              </a:spcBef>
            </a:pPr>
            <a:r>
              <a:rPr lang="en-US" sz="1700" dirty="0" smtClean="0"/>
              <a:t>Learn from business speakers!</a:t>
            </a:r>
            <a:endParaRPr lang="en-US" sz="1700" dirty="0"/>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767982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7041D-CD92-4FA3-9308-CB90BFFFF31C}"/>
              </a:ext>
            </a:extLst>
          </p:cNvPr>
          <p:cNvPicPr>
            <a:picLocks noChangeAspect="1"/>
          </p:cNvPicPr>
          <p:nvPr/>
        </p:nvPicPr>
        <p:blipFill rotWithShape="1">
          <a:blip r:embed="rId2"/>
          <a:srcRect r="-3" b="7489"/>
          <a:stretch/>
        </p:blipFill>
        <p:spPr>
          <a:xfrm>
            <a:off x="1251024" y="1066800"/>
            <a:ext cx="6634173" cy="2747389"/>
          </a:xfrm>
          <a:prstGeom prst="rect">
            <a:avLst/>
          </a:prstGeom>
          <a:ln w="12700">
            <a:noFill/>
          </a:ln>
        </p:spPr>
      </p:pic>
      <p:sp>
        <p:nvSpPr>
          <p:cNvPr id="5" name="Title 4"/>
          <p:cNvSpPr>
            <a:spLocks noGrp="1"/>
          </p:cNvSpPr>
          <p:nvPr>
            <p:ph type="ctrTitle"/>
          </p:nvPr>
        </p:nvSpPr>
        <p:spPr>
          <a:xfrm>
            <a:off x="1319427" y="3980237"/>
            <a:ext cx="6504221" cy="727748"/>
          </a:xfrm>
        </p:spPr>
        <p:txBody>
          <a:bodyPr>
            <a:normAutofit/>
          </a:bodyPr>
          <a:lstStyle/>
          <a:p>
            <a:r>
              <a:rPr lang="en-US" sz="1900" dirty="0"/>
              <a:t/>
            </a:r>
            <a:br>
              <a:rPr lang="en-US" sz="1900" dirty="0"/>
            </a:br>
            <a:endParaRPr lang="en-US" sz="1900" dirty="0"/>
          </a:p>
        </p:txBody>
      </p:sp>
      <p:sp>
        <p:nvSpPr>
          <p:cNvPr id="6" name="Text Placeholder 5"/>
          <p:cNvSpPr>
            <a:spLocks noGrp="1"/>
          </p:cNvSpPr>
          <p:nvPr>
            <p:ph type="subTitle" idx="1"/>
          </p:nvPr>
        </p:nvSpPr>
        <p:spPr>
          <a:xfrm>
            <a:off x="1380126" y="3814189"/>
            <a:ext cx="6505071" cy="1568833"/>
          </a:xfrm>
        </p:spPr>
        <p:txBody>
          <a:bodyPr>
            <a:normAutofit/>
          </a:bodyPr>
          <a:lstStyle/>
          <a:p>
            <a:r>
              <a:rPr lang="en-US" sz="1600" dirty="0" smtClean="0"/>
              <a:t>Questions? </a:t>
            </a:r>
            <a:r>
              <a:rPr lang="en-US" sz="1600" dirty="0"/>
              <a:t>Contact </a:t>
            </a:r>
            <a:r>
              <a:rPr lang="en-US" sz="1600" dirty="0" smtClean="0"/>
              <a:t>us!  </a:t>
            </a:r>
          </a:p>
          <a:p>
            <a:r>
              <a:rPr lang="en-US" sz="1600" dirty="0" smtClean="0"/>
              <a:t>We are happy to answer questions about the program, getting started, student or advisor accounts, the application, the final event,  etc.    The only silly question is the one that is not asked!</a:t>
            </a:r>
            <a:endParaRPr lang="en-US" sz="1600" dirty="0"/>
          </a:p>
          <a:p>
            <a:r>
              <a:rPr lang="en-US" sz="1400" dirty="0">
                <a:solidFill>
                  <a:schemeClr val="bg1"/>
                </a:solidFill>
                <a:hlinkClick r:id="rId3"/>
              </a:rPr>
              <a:t>www.bigideasd.com</a:t>
            </a:r>
            <a:endParaRPr lang="en-US" sz="1400" dirty="0">
              <a:solidFill>
                <a:schemeClr val="bg1"/>
              </a:solidFill>
            </a:endParaRPr>
          </a:p>
          <a:p>
            <a:endParaRPr lang="en-US" sz="14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1440551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t>Where to begin?</a:t>
            </a:r>
          </a:p>
        </p:txBody>
      </p:sp>
      <p:sp>
        <p:nvSpPr>
          <p:cNvPr id="7" name="Content Placeholder 6">
            <a:extLst>
              <a:ext uri="{FF2B5EF4-FFF2-40B4-BE49-F238E27FC236}">
                <a16:creationId xmlns:a16="http://schemas.microsoft.com/office/drawing/2014/main" id="{9BDBE4D3-01D7-4822-9B83-0301D6AAD9C3}"/>
              </a:ext>
            </a:extLst>
          </p:cNvPr>
          <p:cNvSpPr>
            <a:spLocks noGrp="1"/>
          </p:cNvSpPr>
          <p:nvPr>
            <p:ph sz="half" idx="2"/>
          </p:nvPr>
        </p:nvSpPr>
        <p:spPr>
          <a:xfrm>
            <a:off x="4038599" y="1272479"/>
            <a:ext cx="4876800" cy="3962400"/>
          </a:xfrm>
        </p:spPr>
        <p:txBody>
          <a:bodyPr>
            <a:normAutofit lnSpcReduction="10000"/>
          </a:bodyPr>
          <a:lstStyle/>
          <a:p>
            <a:pPr marL="0" indent="0">
              <a:buNone/>
            </a:pPr>
            <a:r>
              <a:rPr lang="en-US" sz="2800" b="1" u="sng" dirty="0" smtClean="0">
                <a:solidFill>
                  <a:schemeClr val="bg1"/>
                </a:solidFill>
              </a:rPr>
              <a:t>BIG </a:t>
            </a:r>
            <a:r>
              <a:rPr lang="en-US" sz="2800" b="1" u="sng" dirty="0">
                <a:solidFill>
                  <a:schemeClr val="bg1"/>
                </a:solidFill>
              </a:rPr>
              <a:t>Idea Competition</a:t>
            </a:r>
          </a:p>
          <a:p>
            <a:pPr lvl="1"/>
            <a:r>
              <a:rPr lang="en-US" sz="2400" dirty="0">
                <a:solidFill>
                  <a:schemeClr val="bg1"/>
                </a:solidFill>
              </a:rPr>
              <a:t>Special </a:t>
            </a:r>
            <a:r>
              <a:rPr lang="en-US" sz="2400" dirty="0" smtClean="0">
                <a:solidFill>
                  <a:schemeClr val="bg1"/>
                </a:solidFill>
              </a:rPr>
              <a:t>Student Awards</a:t>
            </a:r>
            <a:endParaRPr lang="en-US" sz="2400" dirty="0">
              <a:solidFill>
                <a:schemeClr val="bg1"/>
              </a:solidFill>
            </a:endParaRPr>
          </a:p>
          <a:p>
            <a:pPr lvl="2"/>
            <a:r>
              <a:rPr lang="en-US" sz="2200" dirty="0">
                <a:solidFill>
                  <a:schemeClr val="bg1"/>
                </a:solidFill>
              </a:rPr>
              <a:t>Wellness</a:t>
            </a:r>
          </a:p>
          <a:p>
            <a:pPr lvl="2"/>
            <a:r>
              <a:rPr lang="en-US" sz="2200" dirty="0" smtClean="0">
                <a:solidFill>
                  <a:schemeClr val="bg1"/>
                </a:solidFill>
              </a:rPr>
              <a:t>Food Animal Agriculture</a:t>
            </a:r>
          </a:p>
          <a:p>
            <a:pPr lvl="2"/>
            <a:r>
              <a:rPr lang="en-US" sz="2200" dirty="0" smtClean="0">
                <a:solidFill>
                  <a:schemeClr val="bg1"/>
                </a:solidFill>
              </a:rPr>
              <a:t>Marketing Design</a:t>
            </a:r>
          </a:p>
          <a:p>
            <a:pPr lvl="1"/>
            <a:r>
              <a:rPr lang="en-US" sz="2400" dirty="0" smtClean="0">
                <a:solidFill>
                  <a:schemeClr val="bg1"/>
                </a:solidFill>
              </a:rPr>
              <a:t>Teacher/School Awards</a:t>
            </a:r>
          </a:p>
          <a:p>
            <a:pPr lvl="2"/>
            <a:r>
              <a:rPr lang="en-US" sz="2200" dirty="0" smtClean="0">
                <a:solidFill>
                  <a:schemeClr val="bg1"/>
                </a:solidFill>
              </a:rPr>
              <a:t> FREE Makerspace Consultation from CREATE</a:t>
            </a:r>
          </a:p>
          <a:p>
            <a:pPr lvl="2"/>
            <a:r>
              <a:rPr lang="en-US" sz="2200" dirty="0" smtClean="0">
                <a:solidFill>
                  <a:schemeClr val="bg1"/>
                </a:solidFill>
              </a:rPr>
              <a:t>Partners in Business Award</a:t>
            </a:r>
            <a:endParaRPr lang="en-US" sz="2200" dirty="0">
              <a:solidFill>
                <a:schemeClr val="bg1"/>
              </a:solidFill>
            </a:endParaRPr>
          </a:p>
          <a:p>
            <a:pPr marL="297180" lvl="1" indent="0">
              <a:buNone/>
            </a:pPr>
            <a:endParaRPr lang="en-US" sz="1800" dirty="0"/>
          </a:p>
          <a:p>
            <a:pPr marL="0" indent="0">
              <a:buNone/>
            </a:pPr>
            <a:endParaRPr lang="en-US" dirty="0"/>
          </a:p>
        </p:txBody>
      </p:sp>
      <p:sp>
        <p:nvSpPr>
          <p:cNvPr id="8" name="Text Placeholder 7">
            <a:extLst>
              <a:ext uri="{FF2B5EF4-FFF2-40B4-BE49-F238E27FC236}">
                <a16:creationId xmlns:a16="http://schemas.microsoft.com/office/drawing/2014/main" id="{407AD179-FF2F-45BB-9D19-A617D025669D}"/>
              </a:ext>
            </a:extLst>
          </p:cNvPr>
          <p:cNvSpPr>
            <a:spLocks noGrp="1"/>
          </p:cNvSpPr>
          <p:nvPr>
            <p:ph type="body" sz="quarter" idx="3"/>
          </p:nvPr>
        </p:nvSpPr>
        <p:spPr>
          <a:xfrm>
            <a:off x="371195" y="4549079"/>
            <a:ext cx="3819675" cy="685800"/>
          </a:xfrm>
        </p:spPr>
        <p:txBody>
          <a:bodyPr/>
          <a:lstStyle/>
          <a:p>
            <a:pPr algn="ctr"/>
            <a:r>
              <a:rPr lang="en-US" b="1" dirty="0">
                <a:hlinkClick r:id="rId3"/>
              </a:rPr>
              <a:t>www.bigideasd.com</a:t>
            </a:r>
            <a:endParaRPr lang="en-US" b="1" dirty="0"/>
          </a:p>
          <a:p>
            <a:endParaRPr lang="en-US" dirty="0"/>
          </a:p>
        </p:txBody>
      </p:sp>
      <p:pic>
        <p:nvPicPr>
          <p:cNvPr id="12" name="Content Placeholder 11">
            <a:extLst>
              <a:ext uri="{FF2B5EF4-FFF2-40B4-BE49-F238E27FC236}">
                <a16:creationId xmlns:a16="http://schemas.microsoft.com/office/drawing/2014/main" id="{C4B48221-3F97-4844-AE63-59BE6DC701A1}"/>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23466" y="1335210"/>
            <a:ext cx="3515133" cy="1536773"/>
          </a:xfrm>
          <a:prstGeom prst="rect">
            <a:avLst/>
          </a:prstGeom>
          <a:ln w="25400">
            <a:solidFill>
              <a:schemeClr val="accent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603271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133600"/>
            <a:ext cx="6428445" cy="611722"/>
          </a:xfrm>
        </p:spPr>
        <p:txBody>
          <a:bodyPr>
            <a:noAutofit/>
          </a:bodyPr>
          <a:lstStyle/>
          <a:p>
            <a:r>
              <a:rPr lang="en-US" sz="5400" dirty="0" smtClean="0"/>
              <a:t>Resources</a:t>
            </a:r>
            <a:endParaRPr lang="en-US" sz="5400" dirty="0"/>
          </a:p>
        </p:txBody>
      </p:sp>
      <p:sp>
        <p:nvSpPr>
          <p:cNvPr id="3" name="Subtitle 2"/>
          <p:cNvSpPr>
            <a:spLocks noGrp="1"/>
          </p:cNvSpPr>
          <p:nvPr>
            <p:ph type="subTitle" idx="1"/>
          </p:nvPr>
        </p:nvSpPr>
        <p:spPr>
          <a:xfrm>
            <a:off x="1359091" y="3200400"/>
            <a:ext cx="6428445" cy="2075212"/>
          </a:xfrm>
        </p:spPr>
        <p:txBody>
          <a:bodyPr/>
          <a:lstStyle/>
          <a:p>
            <a:r>
              <a:rPr lang="en-US" dirty="0" smtClean="0"/>
              <a:t>BIG Idea Rules found on the </a:t>
            </a:r>
            <a:r>
              <a:rPr lang="en-US" dirty="0" smtClean="0">
                <a:solidFill>
                  <a:schemeClr val="tx2"/>
                </a:solidFill>
                <a:hlinkClick r:id="rId2"/>
              </a:rPr>
              <a:t>Rules Page </a:t>
            </a:r>
            <a:endParaRPr lang="en-US" dirty="0" smtClean="0">
              <a:solidFill>
                <a:schemeClr val="tx2"/>
              </a:solidFill>
            </a:endParaRPr>
          </a:p>
          <a:p>
            <a:r>
              <a:rPr lang="en-US" dirty="0" smtClean="0">
                <a:hlinkClick r:id="rId3"/>
              </a:rPr>
              <a:t>10</a:t>
            </a:r>
            <a:r>
              <a:rPr lang="en-US" baseline="30000" dirty="0" smtClean="0">
                <a:hlinkClick r:id="rId3"/>
              </a:rPr>
              <a:t>th</a:t>
            </a:r>
            <a:r>
              <a:rPr lang="en-US" dirty="0" smtClean="0">
                <a:hlinkClick r:id="rId3"/>
              </a:rPr>
              <a:t> Anniversary Video</a:t>
            </a:r>
            <a:endParaRPr lang="en-US" dirty="0" smtClean="0"/>
          </a:p>
          <a:p>
            <a:r>
              <a:rPr lang="en-US" dirty="0" smtClean="0"/>
              <a:t>BIG Idea How To Videos on the </a:t>
            </a:r>
            <a:r>
              <a:rPr lang="en-US" dirty="0" smtClean="0">
                <a:hlinkClick r:id="rId4"/>
              </a:rPr>
              <a:t>YouTube Channel</a:t>
            </a:r>
            <a:endParaRPr lang="en-US" dirty="0" smtClean="0"/>
          </a:p>
          <a:p>
            <a:r>
              <a:rPr lang="en-US" dirty="0" smtClean="0">
                <a:hlinkClick r:id="rId5"/>
              </a:rPr>
              <a:t>Marketing Design Guidelines</a:t>
            </a:r>
            <a:endParaRPr lang="en-US" dirty="0" smtClean="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4124021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chemeClr val="bg1"/>
                </a:solidFill>
              </a:rPr>
              <a:t>Getting Started</a:t>
            </a: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30223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86" y="2375753"/>
            <a:ext cx="3685202" cy="2464952"/>
          </a:xfrm>
        </p:spPr>
        <p:txBody>
          <a:bodyPr>
            <a:normAutofit/>
          </a:bodyPr>
          <a:lstStyle/>
          <a:p>
            <a:r>
              <a:rPr lang="en-US" sz="4000" dirty="0" smtClean="0"/>
              <a:t>Where to begin?</a:t>
            </a:r>
            <a:endParaRPr lang="en-US" sz="4000" dirty="0"/>
          </a:p>
        </p:txBody>
      </p:sp>
      <p:sp>
        <p:nvSpPr>
          <p:cNvPr id="3" name="Rectangle 2"/>
          <p:cNvSpPr/>
          <p:nvPr/>
        </p:nvSpPr>
        <p:spPr>
          <a:xfrm>
            <a:off x="4175392" y="1676400"/>
            <a:ext cx="45720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txBox="1">
            <a:spLocks noGrp="1"/>
          </p:cNvSpPr>
          <p:nvPr>
            <p:ph idx="1"/>
          </p:nvPr>
        </p:nvSpPr>
        <p:spPr>
          <a:xfrm>
            <a:off x="4343400" y="1968036"/>
            <a:ext cx="4091410" cy="2617127"/>
          </a:xfrm>
          <a:prstGeom prst="rect">
            <a:avLst/>
          </a:prstGeom>
          <a:noFill/>
        </p:spPr>
        <p:txBody>
          <a:bodyPr wrap="square" rtlCol="0">
            <a:spAutoFit/>
          </a:bodyPr>
          <a:lstStyle/>
          <a:p>
            <a:pPr>
              <a:lnSpc>
                <a:spcPct val="110000"/>
              </a:lnSpc>
            </a:pPr>
            <a:r>
              <a:rPr lang="en-US" b="1" u="sng" dirty="0" smtClean="0">
                <a:solidFill>
                  <a:schemeClr val="bg1"/>
                </a:solidFill>
              </a:rPr>
              <a:t>Teachers/Advisors Getting Started</a:t>
            </a:r>
          </a:p>
          <a:p>
            <a:pPr lvl="1">
              <a:lnSpc>
                <a:spcPct val="110000"/>
              </a:lnSpc>
            </a:pPr>
            <a:r>
              <a:rPr lang="en-US" dirty="0" smtClean="0">
                <a:solidFill>
                  <a:schemeClr val="bg1"/>
                </a:solidFill>
              </a:rPr>
              <a:t>Go to </a:t>
            </a:r>
            <a:r>
              <a:rPr lang="en-US" dirty="0" smtClean="0">
                <a:solidFill>
                  <a:schemeClr val="bg1"/>
                </a:solidFill>
                <a:hlinkClick r:id="rId2"/>
              </a:rPr>
              <a:t>www.BIGideaSD.com</a:t>
            </a:r>
            <a:endParaRPr lang="en-US" dirty="0" smtClean="0">
              <a:solidFill>
                <a:schemeClr val="bg1"/>
              </a:solidFill>
            </a:endParaRPr>
          </a:p>
          <a:p>
            <a:pPr lvl="1">
              <a:lnSpc>
                <a:spcPct val="110000"/>
              </a:lnSpc>
            </a:pPr>
            <a:r>
              <a:rPr lang="en-US" dirty="0" smtClean="0">
                <a:solidFill>
                  <a:schemeClr val="bg1"/>
                </a:solidFill>
              </a:rPr>
              <a:t>Click on Advisor Login</a:t>
            </a:r>
          </a:p>
          <a:p>
            <a:pPr lvl="1">
              <a:lnSpc>
                <a:spcPct val="110000"/>
              </a:lnSpc>
            </a:pPr>
            <a:r>
              <a:rPr lang="en-US" dirty="0" smtClean="0">
                <a:solidFill>
                  <a:schemeClr val="bg1"/>
                </a:solidFill>
              </a:rPr>
              <a:t>Login in or create your account after Sept. 1</a:t>
            </a:r>
            <a:r>
              <a:rPr lang="en-US" baseline="30000" dirty="0" smtClean="0">
                <a:solidFill>
                  <a:schemeClr val="bg1"/>
                </a:solidFill>
              </a:rPr>
              <a:t>st</a:t>
            </a:r>
            <a:r>
              <a:rPr lang="en-US" dirty="0">
                <a:solidFill>
                  <a:schemeClr val="bg1"/>
                </a:solidFill>
              </a:rPr>
              <a:t> </a:t>
            </a:r>
            <a:r>
              <a:rPr lang="en-US" dirty="0" smtClean="0">
                <a:solidFill>
                  <a:schemeClr val="bg1"/>
                </a:solidFill>
              </a:rPr>
              <a:t>and before your student(s) create account</a:t>
            </a:r>
            <a:endParaRPr lang="en-US" dirty="0">
              <a:solidFill>
                <a:schemeClr val="bg1"/>
              </a:solidFill>
            </a:endParaRPr>
          </a:p>
          <a:p>
            <a:pPr lvl="2">
              <a:lnSpc>
                <a:spcPct val="110000"/>
              </a:lnSpc>
            </a:pPr>
            <a:r>
              <a:rPr lang="en-US" dirty="0" smtClean="0">
                <a:solidFill>
                  <a:schemeClr val="bg1"/>
                </a:solidFill>
              </a:rPr>
              <a:t>If you remember your login information, just login in</a:t>
            </a:r>
            <a:endParaRPr lang="en-US" dirty="0">
              <a:solidFill>
                <a:schemeClr val="bg1"/>
              </a:solidFill>
            </a:endParaRPr>
          </a:p>
          <a:p>
            <a:pPr lvl="2">
              <a:lnSpc>
                <a:spcPct val="110000"/>
              </a:lnSpc>
            </a:pPr>
            <a:r>
              <a:rPr lang="en-US" dirty="0" smtClean="0">
                <a:solidFill>
                  <a:schemeClr val="bg1"/>
                </a:solidFill>
              </a:rPr>
              <a:t>If you are new, you will need to create an advisor account</a:t>
            </a:r>
            <a:endParaRPr lang="en-US" b="1" u="sng"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267534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Dashboard</a:t>
            </a:r>
            <a:endParaRPr lang="en-US" sz="4000" dirty="0"/>
          </a:p>
        </p:txBody>
      </p:sp>
      <p:sp>
        <p:nvSpPr>
          <p:cNvPr id="3" name="Content Placeholder 2"/>
          <p:cNvSpPr>
            <a:spLocks noGrp="1"/>
          </p:cNvSpPr>
          <p:nvPr>
            <p:ph idx="1"/>
          </p:nvPr>
        </p:nvSpPr>
        <p:spPr>
          <a:xfrm>
            <a:off x="4191000" y="803186"/>
            <a:ext cx="4316097" cy="5248622"/>
          </a:xfrm>
        </p:spPr>
        <p:txBody>
          <a:bodyPr>
            <a:normAutofit/>
          </a:bodyPr>
          <a:lstStyle/>
          <a:p>
            <a:pPr marL="0" indent="0">
              <a:buNone/>
            </a:pPr>
            <a:r>
              <a:rPr lang="en-US" sz="3000" dirty="0" smtClean="0"/>
              <a:t>Login to access to your dashboard where you can:</a:t>
            </a:r>
          </a:p>
          <a:p>
            <a:r>
              <a:rPr lang="en-US" sz="2400" dirty="0" smtClean="0"/>
              <a:t>Track students who have selected you as an advisor.</a:t>
            </a:r>
          </a:p>
          <a:p>
            <a:r>
              <a:rPr lang="en-US" sz="2400" dirty="0" smtClean="0"/>
              <a:t>Review student entries &amp; marketing designs</a:t>
            </a:r>
          </a:p>
          <a:p>
            <a:r>
              <a:rPr lang="en-US" sz="2400" dirty="0" smtClean="0"/>
              <a:t>Track submission status</a:t>
            </a:r>
          </a:p>
          <a:p>
            <a:r>
              <a:rPr lang="en-US" sz="2400" dirty="0" smtClean="0"/>
              <a:t>Access teacher resources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977" y="5845623"/>
            <a:ext cx="890555" cy="839457"/>
          </a:xfrm>
          <a:prstGeom prst="rect">
            <a:avLst/>
          </a:prstGeom>
        </p:spPr>
      </p:pic>
    </p:spTree>
    <p:extLst>
      <p:ext uri="{BB962C8B-B14F-4D97-AF65-F5344CB8AC3E}">
        <p14:creationId xmlns:p14="http://schemas.microsoft.com/office/powerpoint/2010/main" val="4266290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FFF00"/>
      </a:hlink>
      <a:folHlink>
        <a:srgbClr val="7F7F7F"/>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3779</TotalTime>
  <Words>2701</Words>
  <Application>Microsoft Office PowerPoint</Application>
  <PresentationFormat>On-screen Show (4:3)</PresentationFormat>
  <Paragraphs>332</Paragraphs>
  <Slides>46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Rockwell</vt:lpstr>
      <vt:lpstr>Wingdings</vt:lpstr>
      <vt:lpstr>Atlas</vt:lpstr>
      <vt:lpstr>PowerPoint Presentation</vt:lpstr>
      <vt:lpstr>What’s Inside?</vt:lpstr>
      <vt:lpstr>       BIG Idea Overview &amp; Awards </vt:lpstr>
      <vt:lpstr>Where to begin?</vt:lpstr>
      <vt:lpstr>Where to begin?</vt:lpstr>
      <vt:lpstr>Resources</vt:lpstr>
      <vt:lpstr>Getting Started </vt:lpstr>
      <vt:lpstr>Where to begin?</vt:lpstr>
      <vt:lpstr>Teacher Dashboard</vt:lpstr>
      <vt:lpstr>Students’ Checklist  to Begin</vt:lpstr>
      <vt:lpstr>Industry Classification </vt:lpstr>
      <vt:lpstr>Resources</vt:lpstr>
      <vt:lpstr>Getting Started Tips</vt:lpstr>
      <vt:lpstr>Resources</vt:lpstr>
      <vt:lpstr>BIG Idea Entry Outline &amp; Resources</vt:lpstr>
      <vt:lpstr>Student Profile</vt:lpstr>
      <vt:lpstr>Concept Overview</vt:lpstr>
      <vt:lpstr>Concept Overview</vt:lpstr>
      <vt:lpstr>Resources</vt:lpstr>
      <vt:lpstr>Product  or  Service</vt:lpstr>
      <vt:lpstr>Product  or  Service</vt:lpstr>
      <vt:lpstr> What can be added:      Be SPECIFIC – assume the reader does not know your                          product      Future goals      Staff / employees that will provide products / services      Potential drawbacks - include inexperience of owner      Cost effective      Cost of product / service      Cost of employees / staff      Cost of goods sold      Package options Breakeven point!  Judges love this part!  </vt:lpstr>
      <vt:lpstr>Resources</vt:lpstr>
      <vt:lpstr>Market Opportunity</vt:lpstr>
      <vt:lpstr>Market  Opportunity</vt:lpstr>
      <vt:lpstr> What can be added:      4P’s of marketing &amp; describe how each will be met                    (product, place, price, &amp; promotion)     Target market (who is your best customer)     What geographic area do you serve?     Incentives?     Online/social media plan?       Put numbers / analytics!  Judges love this part! </vt:lpstr>
      <vt:lpstr>Resources</vt:lpstr>
      <vt:lpstr>Competition</vt:lpstr>
      <vt:lpstr>Competition</vt:lpstr>
      <vt:lpstr> What can be added:      Competitive advantage – what is unique      Reliability of the business vs. competition      Efficiency of the business vs. competition      Cost effective vs. competition      What % of the market will the business obtain      How will it increase sales vs. the competition      Remember that there are always competitors! (What other choices do your customers have? How are they currently meeting their need.) </vt:lpstr>
      <vt:lpstr>Resources</vt:lpstr>
      <vt:lpstr>Management &amp; Operation</vt:lpstr>
      <vt:lpstr>Management &amp; Operation</vt:lpstr>
      <vt:lpstr> What can be added:      Staffing – roles, training/skills required      Hours / days of operation      Peak season vs. off season      Opportunity for growth      Exit strategy      Social responsibility (Going GREEN, etc.)      Strategic goals </vt:lpstr>
      <vt:lpstr>Resources</vt:lpstr>
      <vt:lpstr>Before submitting … </vt:lpstr>
      <vt:lpstr> Final Competition Outline &amp; Resources </vt:lpstr>
      <vt:lpstr>Who are the Finalists?</vt:lpstr>
      <vt:lpstr>Final Event Activities</vt:lpstr>
      <vt:lpstr>Presenting at  BIG Idea</vt:lpstr>
      <vt:lpstr>Presenting  Big idea</vt:lpstr>
      <vt:lpstr>Resources </vt:lpstr>
      <vt:lpstr>Mentorship Program</vt:lpstr>
      <vt:lpstr>Teacher Awards</vt:lpstr>
      <vt:lpstr>Can’t Make the  Final Event?</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AHEC</dc:creator>
  <cp:lastModifiedBy>SBDC</cp:lastModifiedBy>
  <cp:revision>205</cp:revision>
  <cp:lastPrinted>2018-07-30T19:37:27Z</cp:lastPrinted>
  <dcterms:created xsi:type="dcterms:W3CDTF">2013-06-17T15:58:34Z</dcterms:created>
  <dcterms:modified xsi:type="dcterms:W3CDTF">2018-08-10T15:43:19Z</dcterms:modified>
</cp:coreProperties>
</file>